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0"/>
  </p:notesMasterIdLst>
  <p:sldIdLst>
    <p:sldId id="256" r:id="rId2"/>
    <p:sldId id="270" r:id="rId3"/>
    <p:sldId id="313" r:id="rId4"/>
    <p:sldId id="259" r:id="rId5"/>
    <p:sldId id="266" r:id="rId6"/>
    <p:sldId id="314" r:id="rId7"/>
    <p:sldId id="277" r:id="rId8"/>
    <p:sldId id="305" r:id="rId9"/>
    <p:sldId id="278" r:id="rId10"/>
    <p:sldId id="316" r:id="rId11"/>
    <p:sldId id="260" r:id="rId12"/>
    <p:sldId id="272" r:id="rId13"/>
    <p:sldId id="273" r:id="rId14"/>
    <p:sldId id="274" r:id="rId15"/>
    <p:sldId id="275" r:id="rId16"/>
    <p:sldId id="315" r:id="rId17"/>
    <p:sldId id="262" r:id="rId18"/>
    <p:sldId id="276" r:id="rId19"/>
    <p:sldId id="308" r:id="rId20"/>
    <p:sldId id="318" r:id="rId21"/>
    <p:sldId id="303" r:id="rId22"/>
    <p:sldId id="285" r:id="rId23"/>
    <p:sldId id="286" r:id="rId24"/>
    <p:sldId id="287" r:id="rId25"/>
    <p:sldId id="288" r:id="rId26"/>
    <p:sldId id="289" r:id="rId27"/>
    <p:sldId id="319" r:id="rId28"/>
    <p:sldId id="299" r:id="rId29"/>
    <p:sldId id="300" r:id="rId30"/>
    <p:sldId id="311" r:id="rId31"/>
    <p:sldId id="264" r:id="rId32"/>
    <p:sldId id="269" r:id="rId33"/>
    <p:sldId id="301" r:id="rId34"/>
    <p:sldId id="302" r:id="rId35"/>
    <p:sldId id="265" r:id="rId36"/>
    <p:sldId id="267" r:id="rId37"/>
    <p:sldId id="320" r:id="rId38"/>
    <p:sldId id="309" r:id="rId39"/>
    <p:sldId id="263" r:id="rId40"/>
    <p:sldId id="282" r:id="rId41"/>
    <p:sldId id="283" r:id="rId42"/>
    <p:sldId id="310" r:id="rId43"/>
    <p:sldId id="312" r:id="rId44"/>
    <p:sldId id="284" r:id="rId45"/>
    <p:sldId id="281" r:id="rId46"/>
    <p:sldId id="317" r:id="rId47"/>
    <p:sldId id="304" r:id="rId48"/>
    <p:sldId id="307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86419"/>
  </p:normalViewPr>
  <p:slideViewPr>
    <p:cSldViewPr snapToGrid="0">
      <p:cViewPr varScale="1">
        <p:scale>
          <a:sx n="64" d="100"/>
          <a:sy n="64" d="100"/>
        </p:scale>
        <p:origin x="48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4" Type="http://schemas.openxmlformats.org/officeDocument/2006/relationships/image" Target="../media/image7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4" Type="http://schemas.openxmlformats.org/officeDocument/2006/relationships/image" Target="../media/image7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BD48D-AFF5-410C-8CBA-7DE327E6591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0B7762A6-F242-4F35-9797-30A84A37296E}">
      <dgm:prSet/>
      <dgm:spPr/>
      <dgm:t>
        <a:bodyPr/>
        <a:lstStyle/>
        <a:p>
          <a:r>
            <a:rPr lang="en-US"/>
            <a:t>Module 1: The biology and life history of aquatic plants</a:t>
          </a:r>
        </a:p>
      </dgm:t>
    </dgm:pt>
    <dgm:pt modelId="{EA85B87D-4F43-44A2-AA1C-4665FDDFA3D5}" type="parTrans" cxnId="{FAD21A46-02E2-46D3-8005-CCD1639E540C}">
      <dgm:prSet/>
      <dgm:spPr/>
      <dgm:t>
        <a:bodyPr/>
        <a:lstStyle/>
        <a:p>
          <a:endParaRPr lang="en-US"/>
        </a:p>
      </dgm:t>
    </dgm:pt>
    <dgm:pt modelId="{77111577-7EE3-4D37-A070-5C9E24668C18}" type="sibTrans" cxnId="{FAD21A46-02E2-46D3-8005-CCD1639E540C}">
      <dgm:prSet/>
      <dgm:spPr/>
      <dgm:t>
        <a:bodyPr/>
        <a:lstStyle/>
        <a:p>
          <a:endParaRPr lang="en-US"/>
        </a:p>
      </dgm:t>
    </dgm:pt>
    <dgm:pt modelId="{8DE1563C-93C9-40B0-9BE7-7C93D63F8606}">
      <dgm:prSet/>
      <dgm:spPr/>
      <dgm:t>
        <a:bodyPr/>
        <a:lstStyle/>
        <a:p>
          <a:r>
            <a:rPr lang="en-US"/>
            <a:t>Module 2: Benefits/Management</a:t>
          </a:r>
        </a:p>
      </dgm:t>
    </dgm:pt>
    <dgm:pt modelId="{9C6764E4-1E3C-41A5-9A6F-F2F0900A96E2}" type="parTrans" cxnId="{A8727EC6-6AF9-47E4-B007-3F1A6042E19E}">
      <dgm:prSet/>
      <dgm:spPr/>
      <dgm:t>
        <a:bodyPr/>
        <a:lstStyle/>
        <a:p>
          <a:endParaRPr lang="en-US"/>
        </a:p>
      </dgm:t>
    </dgm:pt>
    <dgm:pt modelId="{C87EE93B-B4C4-4F56-90AC-B0527725AB7B}" type="sibTrans" cxnId="{A8727EC6-6AF9-47E4-B007-3F1A6042E19E}">
      <dgm:prSet/>
      <dgm:spPr/>
      <dgm:t>
        <a:bodyPr/>
        <a:lstStyle/>
        <a:p>
          <a:endParaRPr lang="en-US"/>
        </a:p>
      </dgm:t>
    </dgm:pt>
    <dgm:pt modelId="{6E7F1E8C-595C-422C-95E0-703E5DDBC0F5}">
      <dgm:prSet/>
      <dgm:spPr/>
      <dgm:t>
        <a:bodyPr/>
        <a:lstStyle/>
        <a:p>
          <a:r>
            <a:rPr lang="en-US" dirty="0"/>
            <a:t>Module 3: Aquatic Plants – Basic Types</a:t>
          </a:r>
        </a:p>
      </dgm:t>
    </dgm:pt>
    <dgm:pt modelId="{476736FF-5EBB-46CE-8BFB-AE8B4DC146A7}" type="parTrans" cxnId="{6629A717-E56C-4128-BB11-14CB53C3CC46}">
      <dgm:prSet/>
      <dgm:spPr/>
      <dgm:t>
        <a:bodyPr/>
        <a:lstStyle/>
        <a:p>
          <a:endParaRPr lang="en-US"/>
        </a:p>
      </dgm:t>
    </dgm:pt>
    <dgm:pt modelId="{96C06446-5729-4E5E-A740-E4651A3DE991}" type="sibTrans" cxnId="{6629A717-E56C-4128-BB11-14CB53C3CC46}">
      <dgm:prSet/>
      <dgm:spPr/>
      <dgm:t>
        <a:bodyPr/>
        <a:lstStyle/>
        <a:p>
          <a:endParaRPr lang="en-US"/>
        </a:p>
      </dgm:t>
    </dgm:pt>
    <dgm:pt modelId="{676192FA-CBB4-4A0B-9009-A75C63834A5C}">
      <dgm:prSet/>
      <dgm:spPr/>
      <dgm:t>
        <a:bodyPr/>
        <a:lstStyle/>
        <a:p>
          <a:r>
            <a:rPr lang="en-US" dirty="0"/>
            <a:t>Module 4: Invasive aquatic plants in PA Citizen Science – Surveys!</a:t>
          </a:r>
        </a:p>
      </dgm:t>
    </dgm:pt>
    <dgm:pt modelId="{F0FD465C-B57A-41BA-B358-0ED807DE2F8B}" type="parTrans" cxnId="{8A729CFC-EC77-489E-92C0-13B95C18C3F3}">
      <dgm:prSet/>
      <dgm:spPr/>
      <dgm:t>
        <a:bodyPr/>
        <a:lstStyle/>
        <a:p>
          <a:endParaRPr lang="en-US"/>
        </a:p>
      </dgm:t>
    </dgm:pt>
    <dgm:pt modelId="{A98AD830-8B9A-42CA-B9CE-1BBFDFEF536E}" type="sibTrans" cxnId="{8A729CFC-EC77-489E-92C0-13B95C18C3F3}">
      <dgm:prSet/>
      <dgm:spPr/>
      <dgm:t>
        <a:bodyPr/>
        <a:lstStyle/>
        <a:p>
          <a:endParaRPr lang="en-US"/>
        </a:p>
      </dgm:t>
    </dgm:pt>
    <dgm:pt modelId="{E4BD6477-2460-4745-A479-9C1E6894B4F6}">
      <dgm:prSet/>
      <dgm:spPr/>
      <dgm:t>
        <a:bodyPr/>
        <a:lstStyle/>
        <a:p>
          <a:r>
            <a:rPr lang="en-US"/>
            <a:t>Hands on IDs and sampling techniques</a:t>
          </a:r>
        </a:p>
      </dgm:t>
    </dgm:pt>
    <dgm:pt modelId="{329141D6-F457-4FA1-9102-49B06740EB5A}" type="parTrans" cxnId="{705CC87D-E1B4-468C-A03E-8FD4F2BC95A3}">
      <dgm:prSet/>
      <dgm:spPr/>
      <dgm:t>
        <a:bodyPr/>
        <a:lstStyle/>
        <a:p>
          <a:endParaRPr lang="en-US"/>
        </a:p>
      </dgm:t>
    </dgm:pt>
    <dgm:pt modelId="{852425A7-EB5F-4367-BD5C-FDB0E6576DF0}" type="sibTrans" cxnId="{705CC87D-E1B4-468C-A03E-8FD4F2BC95A3}">
      <dgm:prSet/>
      <dgm:spPr/>
      <dgm:t>
        <a:bodyPr/>
        <a:lstStyle/>
        <a:p>
          <a:endParaRPr lang="en-US"/>
        </a:p>
      </dgm:t>
    </dgm:pt>
    <dgm:pt modelId="{DFF6D2D1-AA9F-4CEB-BCDF-AF9E7F0C9805}">
      <dgm:prSet/>
      <dgm:spPr/>
      <dgm:t>
        <a:bodyPr/>
        <a:lstStyle/>
        <a:p>
          <a:r>
            <a:rPr lang="en-US"/>
            <a:t>Break for Q/A</a:t>
          </a:r>
        </a:p>
      </dgm:t>
    </dgm:pt>
    <dgm:pt modelId="{EBFC5A49-CDE1-4319-B968-1FF6070FE7C4}" type="parTrans" cxnId="{DBAB1258-3E61-48CB-A99C-F3F2276DF2D0}">
      <dgm:prSet/>
      <dgm:spPr/>
      <dgm:t>
        <a:bodyPr/>
        <a:lstStyle/>
        <a:p>
          <a:endParaRPr lang="en-US"/>
        </a:p>
      </dgm:t>
    </dgm:pt>
    <dgm:pt modelId="{7C566C97-D731-44DC-B3DB-6B6DC611D119}" type="sibTrans" cxnId="{DBAB1258-3E61-48CB-A99C-F3F2276DF2D0}">
      <dgm:prSet/>
      <dgm:spPr/>
      <dgm:t>
        <a:bodyPr/>
        <a:lstStyle/>
        <a:p>
          <a:endParaRPr lang="en-US"/>
        </a:p>
      </dgm:t>
    </dgm:pt>
    <dgm:pt modelId="{2E87A69F-F501-4D83-8D29-5CB1AA883FFC}">
      <dgm:prSet/>
      <dgm:spPr/>
      <dgm:t>
        <a:bodyPr/>
        <a:lstStyle/>
        <a:p>
          <a:r>
            <a:rPr lang="en-US"/>
            <a:t>Resources</a:t>
          </a:r>
        </a:p>
      </dgm:t>
    </dgm:pt>
    <dgm:pt modelId="{3BB5FF72-A4E2-4FD5-9F0C-1D6EE2FC86FA}" type="parTrans" cxnId="{0C2878F5-DE2D-446C-B7B6-06FB674B0F6B}">
      <dgm:prSet/>
      <dgm:spPr/>
      <dgm:t>
        <a:bodyPr/>
        <a:lstStyle/>
        <a:p>
          <a:endParaRPr lang="en-US"/>
        </a:p>
      </dgm:t>
    </dgm:pt>
    <dgm:pt modelId="{E3C74163-921F-4F17-A0EB-0DDD048907FB}" type="sibTrans" cxnId="{0C2878F5-DE2D-446C-B7B6-06FB674B0F6B}">
      <dgm:prSet/>
      <dgm:spPr/>
      <dgm:t>
        <a:bodyPr/>
        <a:lstStyle/>
        <a:p>
          <a:endParaRPr lang="en-US"/>
        </a:p>
      </dgm:t>
    </dgm:pt>
    <dgm:pt modelId="{19347761-02CC-43E5-8FEC-EBC6DAF894A0}" type="pres">
      <dgm:prSet presAssocID="{150BD48D-AFF5-410C-8CBA-7DE327E65913}" presName="root" presStyleCnt="0">
        <dgm:presLayoutVars>
          <dgm:dir/>
          <dgm:resizeHandles val="exact"/>
        </dgm:presLayoutVars>
      </dgm:prSet>
      <dgm:spPr/>
    </dgm:pt>
    <dgm:pt modelId="{4007E3AB-3278-49DE-B71B-A01AA91B2AFD}" type="pres">
      <dgm:prSet presAssocID="{0B7762A6-F242-4F35-9797-30A84A37296E}" presName="compNode" presStyleCnt="0"/>
      <dgm:spPr/>
    </dgm:pt>
    <dgm:pt modelId="{5421ABDB-5133-424D-BC5C-FC337676B8B2}" type="pres">
      <dgm:prSet presAssocID="{0B7762A6-F242-4F35-9797-30A84A37296E}" presName="bgRect" presStyleLbl="bgShp" presStyleIdx="0" presStyleCnt="7"/>
      <dgm:spPr/>
    </dgm:pt>
    <dgm:pt modelId="{C190A951-B6A4-4C9A-B551-26F33A73237B}" type="pres">
      <dgm:prSet presAssocID="{0B7762A6-F242-4F35-9797-30A84A37296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37F16F28-5F6A-4762-9467-D87B04216ABF}" type="pres">
      <dgm:prSet presAssocID="{0B7762A6-F242-4F35-9797-30A84A37296E}" presName="spaceRect" presStyleCnt="0"/>
      <dgm:spPr/>
    </dgm:pt>
    <dgm:pt modelId="{C4570A70-46BA-421A-BB3D-7F9DBD97F815}" type="pres">
      <dgm:prSet presAssocID="{0B7762A6-F242-4F35-9797-30A84A37296E}" presName="parTx" presStyleLbl="revTx" presStyleIdx="0" presStyleCnt="7">
        <dgm:presLayoutVars>
          <dgm:chMax val="0"/>
          <dgm:chPref val="0"/>
        </dgm:presLayoutVars>
      </dgm:prSet>
      <dgm:spPr/>
    </dgm:pt>
    <dgm:pt modelId="{FCE1BC00-0264-40C4-93EA-41F804B6C995}" type="pres">
      <dgm:prSet presAssocID="{77111577-7EE3-4D37-A070-5C9E24668C18}" presName="sibTrans" presStyleCnt="0"/>
      <dgm:spPr/>
    </dgm:pt>
    <dgm:pt modelId="{8A302CDC-40F6-4BC5-B684-9C07CE74BCDD}" type="pres">
      <dgm:prSet presAssocID="{8DE1563C-93C9-40B0-9BE7-7C93D63F8606}" presName="compNode" presStyleCnt="0"/>
      <dgm:spPr/>
    </dgm:pt>
    <dgm:pt modelId="{A6720E36-337A-41BD-9766-5729B7D24057}" type="pres">
      <dgm:prSet presAssocID="{8DE1563C-93C9-40B0-9BE7-7C93D63F8606}" presName="bgRect" presStyleLbl="bgShp" presStyleIdx="1" presStyleCnt="7"/>
      <dgm:spPr/>
    </dgm:pt>
    <dgm:pt modelId="{493D5BD1-15B3-42B5-807B-6D11F43F4A7D}" type="pres">
      <dgm:prSet presAssocID="{8DE1563C-93C9-40B0-9BE7-7C93D63F860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5BBD899B-5DBE-4AF2-AF0D-D8DCA08E6526}" type="pres">
      <dgm:prSet presAssocID="{8DE1563C-93C9-40B0-9BE7-7C93D63F8606}" presName="spaceRect" presStyleCnt="0"/>
      <dgm:spPr/>
    </dgm:pt>
    <dgm:pt modelId="{1097B570-E4A8-4090-9234-3DE44B2FA2F7}" type="pres">
      <dgm:prSet presAssocID="{8DE1563C-93C9-40B0-9BE7-7C93D63F8606}" presName="parTx" presStyleLbl="revTx" presStyleIdx="1" presStyleCnt="7">
        <dgm:presLayoutVars>
          <dgm:chMax val="0"/>
          <dgm:chPref val="0"/>
        </dgm:presLayoutVars>
      </dgm:prSet>
      <dgm:spPr/>
    </dgm:pt>
    <dgm:pt modelId="{E0310069-551C-489B-88C1-1C40CBCBE77F}" type="pres">
      <dgm:prSet presAssocID="{C87EE93B-B4C4-4F56-90AC-B0527725AB7B}" presName="sibTrans" presStyleCnt="0"/>
      <dgm:spPr/>
    </dgm:pt>
    <dgm:pt modelId="{88B0E684-C9F1-425A-A544-6A73C0EFF77F}" type="pres">
      <dgm:prSet presAssocID="{6E7F1E8C-595C-422C-95E0-703E5DDBC0F5}" presName="compNode" presStyleCnt="0"/>
      <dgm:spPr/>
    </dgm:pt>
    <dgm:pt modelId="{87F3679E-0567-4B79-AA6D-DC12B54D5245}" type="pres">
      <dgm:prSet presAssocID="{6E7F1E8C-595C-422C-95E0-703E5DDBC0F5}" presName="bgRect" presStyleLbl="bgShp" presStyleIdx="2" presStyleCnt="7"/>
      <dgm:spPr/>
    </dgm:pt>
    <dgm:pt modelId="{A3C8869C-CDF4-40EA-9F2C-95522F550916}" type="pres">
      <dgm:prSet presAssocID="{6E7F1E8C-595C-422C-95E0-703E5DDBC0F5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cculent"/>
        </a:ext>
      </dgm:extLst>
    </dgm:pt>
    <dgm:pt modelId="{4906773E-F207-4208-B7F8-6E6BA7DEE586}" type="pres">
      <dgm:prSet presAssocID="{6E7F1E8C-595C-422C-95E0-703E5DDBC0F5}" presName="spaceRect" presStyleCnt="0"/>
      <dgm:spPr/>
    </dgm:pt>
    <dgm:pt modelId="{37C8ACFE-FDC8-4BE9-A265-18B0955B5950}" type="pres">
      <dgm:prSet presAssocID="{6E7F1E8C-595C-422C-95E0-703E5DDBC0F5}" presName="parTx" presStyleLbl="revTx" presStyleIdx="2" presStyleCnt="7">
        <dgm:presLayoutVars>
          <dgm:chMax val="0"/>
          <dgm:chPref val="0"/>
        </dgm:presLayoutVars>
      </dgm:prSet>
      <dgm:spPr/>
    </dgm:pt>
    <dgm:pt modelId="{FC1A7A65-1D3F-4DF8-B2A6-FA2C5690C8CD}" type="pres">
      <dgm:prSet presAssocID="{96C06446-5729-4E5E-A740-E4651A3DE991}" presName="sibTrans" presStyleCnt="0"/>
      <dgm:spPr/>
    </dgm:pt>
    <dgm:pt modelId="{A3FBCDBB-E131-432B-8CE3-FC40ABC2137E}" type="pres">
      <dgm:prSet presAssocID="{676192FA-CBB4-4A0B-9009-A75C63834A5C}" presName="compNode" presStyleCnt="0"/>
      <dgm:spPr/>
    </dgm:pt>
    <dgm:pt modelId="{6284D3A8-B90E-4C77-A907-D5211887B97F}" type="pres">
      <dgm:prSet presAssocID="{676192FA-CBB4-4A0B-9009-A75C63834A5C}" presName="bgRect" presStyleLbl="bgShp" presStyleIdx="3" presStyleCnt="7"/>
      <dgm:spPr/>
    </dgm:pt>
    <dgm:pt modelId="{EC871AE2-D9C1-4081-A176-0343340846FE}" type="pres">
      <dgm:prSet presAssocID="{676192FA-CBB4-4A0B-9009-A75C63834A5C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5255A55-4FEB-425D-8F3A-924E002C9BD8}" type="pres">
      <dgm:prSet presAssocID="{676192FA-CBB4-4A0B-9009-A75C63834A5C}" presName="spaceRect" presStyleCnt="0"/>
      <dgm:spPr/>
    </dgm:pt>
    <dgm:pt modelId="{29546A75-667C-4E86-9E35-F2EA67166A9B}" type="pres">
      <dgm:prSet presAssocID="{676192FA-CBB4-4A0B-9009-A75C63834A5C}" presName="parTx" presStyleLbl="revTx" presStyleIdx="3" presStyleCnt="7">
        <dgm:presLayoutVars>
          <dgm:chMax val="0"/>
          <dgm:chPref val="0"/>
        </dgm:presLayoutVars>
      </dgm:prSet>
      <dgm:spPr/>
    </dgm:pt>
    <dgm:pt modelId="{048C2B16-2A5D-4C58-B0DA-0AAEA1392942}" type="pres">
      <dgm:prSet presAssocID="{A98AD830-8B9A-42CA-B9CE-1BBFDFEF536E}" presName="sibTrans" presStyleCnt="0"/>
      <dgm:spPr/>
    </dgm:pt>
    <dgm:pt modelId="{0E8D04FC-DF0E-44F9-B441-D88588515F4C}" type="pres">
      <dgm:prSet presAssocID="{E4BD6477-2460-4745-A479-9C1E6894B4F6}" presName="compNode" presStyleCnt="0"/>
      <dgm:spPr/>
    </dgm:pt>
    <dgm:pt modelId="{600AD750-0635-46C4-917B-37A38666C64D}" type="pres">
      <dgm:prSet presAssocID="{E4BD6477-2460-4745-A479-9C1E6894B4F6}" presName="bgRect" presStyleLbl="bgShp" presStyleIdx="4" presStyleCnt="7"/>
      <dgm:spPr/>
    </dgm:pt>
    <dgm:pt modelId="{1166FA90-324B-4463-ADFB-5F8A269ECDA6}" type="pres">
      <dgm:prSet presAssocID="{E4BD6477-2460-4745-A479-9C1E6894B4F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sed Hand"/>
        </a:ext>
      </dgm:extLst>
    </dgm:pt>
    <dgm:pt modelId="{3E62F91D-5ADA-478B-BC6C-07852E71EDFE}" type="pres">
      <dgm:prSet presAssocID="{E4BD6477-2460-4745-A479-9C1E6894B4F6}" presName="spaceRect" presStyleCnt="0"/>
      <dgm:spPr/>
    </dgm:pt>
    <dgm:pt modelId="{B5930E20-136B-40AC-AC53-4874B4226B7D}" type="pres">
      <dgm:prSet presAssocID="{E4BD6477-2460-4745-A479-9C1E6894B4F6}" presName="parTx" presStyleLbl="revTx" presStyleIdx="4" presStyleCnt="7">
        <dgm:presLayoutVars>
          <dgm:chMax val="0"/>
          <dgm:chPref val="0"/>
        </dgm:presLayoutVars>
      </dgm:prSet>
      <dgm:spPr/>
    </dgm:pt>
    <dgm:pt modelId="{EDA07ADB-8C51-4861-BDD2-8876BEA1235E}" type="pres">
      <dgm:prSet presAssocID="{852425A7-EB5F-4367-BD5C-FDB0E6576DF0}" presName="sibTrans" presStyleCnt="0"/>
      <dgm:spPr/>
    </dgm:pt>
    <dgm:pt modelId="{B7890FDB-17C9-4145-8E63-BC9C3704FB16}" type="pres">
      <dgm:prSet presAssocID="{DFF6D2D1-AA9F-4CEB-BCDF-AF9E7F0C9805}" presName="compNode" presStyleCnt="0"/>
      <dgm:spPr/>
    </dgm:pt>
    <dgm:pt modelId="{19631F0A-9FF1-4D40-BB51-40C4368B1B12}" type="pres">
      <dgm:prSet presAssocID="{DFF6D2D1-AA9F-4CEB-BCDF-AF9E7F0C9805}" presName="bgRect" presStyleLbl="bgShp" presStyleIdx="5" presStyleCnt="7"/>
      <dgm:spPr/>
    </dgm:pt>
    <dgm:pt modelId="{FF2F077D-3E42-4634-9541-31AA868810B3}" type="pres">
      <dgm:prSet presAssocID="{DFF6D2D1-AA9F-4CEB-BCDF-AF9E7F0C980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2B2AA8B6-86C3-407F-B486-BC66A1FCCD1F}" type="pres">
      <dgm:prSet presAssocID="{DFF6D2D1-AA9F-4CEB-BCDF-AF9E7F0C9805}" presName="spaceRect" presStyleCnt="0"/>
      <dgm:spPr/>
    </dgm:pt>
    <dgm:pt modelId="{41C9E724-2C85-4228-BA1F-50E76A4A3ECF}" type="pres">
      <dgm:prSet presAssocID="{DFF6D2D1-AA9F-4CEB-BCDF-AF9E7F0C9805}" presName="parTx" presStyleLbl="revTx" presStyleIdx="5" presStyleCnt="7">
        <dgm:presLayoutVars>
          <dgm:chMax val="0"/>
          <dgm:chPref val="0"/>
        </dgm:presLayoutVars>
      </dgm:prSet>
      <dgm:spPr/>
    </dgm:pt>
    <dgm:pt modelId="{AEF74C4F-C350-4D14-B260-DB4CD7EE93F1}" type="pres">
      <dgm:prSet presAssocID="{7C566C97-D731-44DC-B3DB-6B6DC611D119}" presName="sibTrans" presStyleCnt="0"/>
      <dgm:spPr/>
    </dgm:pt>
    <dgm:pt modelId="{A8D6F106-724F-436E-8BE8-CC3B8F7517A6}" type="pres">
      <dgm:prSet presAssocID="{2E87A69F-F501-4D83-8D29-5CB1AA883FFC}" presName="compNode" presStyleCnt="0"/>
      <dgm:spPr/>
    </dgm:pt>
    <dgm:pt modelId="{F57F4DEE-31D5-498F-B7B6-57B4EA26D278}" type="pres">
      <dgm:prSet presAssocID="{2E87A69F-F501-4D83-8D29-5CB1AA883FFC}" presName="bgRect" presStyleLbl="bgShp" presStyleIdx="6" presStyleCnt="7"/>
      <dgm:spPr/>
    </dgm:pt>
    <dgm:pt modelId="{DB9D578F-B530-4DEA-A22B-AA3573A26A06}" type="pres">
      <dgm:prSet presAssocID="{2E87A69F-F501-4D83-8D29-5CB1AA883FFC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E96D163-56EA-4281-9CE0-AF650AD29E73}" type="pres">
      <dgm:prSet presAssocID="{2E87A69F-F501-4D83-8D29-5CB1AA883FFC}" presName="spaceRect" presStyleCnt="0"/>
      <dgm:spPr/>
    </dgm:pt>
    <dgm:pt modelId="{6B1E36A1-7DC7-4F06-9F0C-4F67433440C3}" type="pres">
      <dgm:prSet presAssocID="{2E87A69F-F501-4D83-8D29-5CB1AA883FFC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6629A717-E56C-4128-BB11-14CB53C3CC46}" srcId="{150BD48D-AFF5-410C-8CBA-7DE327E65913}" destId="{6E7F1E8C-595C-422C-95E0-703E5DDBC0F5}" srcOrd="2" destOrd="0" parTransId="{476736FF-5EBB-46CE-8BFB-AE8B4DC146A7}" sibTransId="{96C06446-5729-4E5E-A740-E4651A3DE991}"/>
    <dgm:cxn modelId="{98D6D81A-1375-43EE-AE84-2C660D575A89}" type="presOf" srcId="{E4BD6477-2460-4745-A479-9C1E6894B4F6}" destId="{B5930E20-136B-40AC-AC53-4874B4226B7D}" srcOrd="0" destOrd="0" presId="urn:microsoft.com/office/officeart/2018/2/layout/IconVerticalSolidList"/>
    <dgm:cxn modelId="{5696EB37-32B2-4364-AC10-02DC9B3F75F7}" type="presOf" srcId="{0B7762A6-F242-4F35-9797-30A84A37296E}" destId="{C4570A70-46BA-421A-BB3D-7F9DBD97F815}" srcOrd="0" destOrd="0" presId="urn:microsoft.com/office/officeart/2018/2/layout/IconVerticalSolidList"/>
    <dgm:cxn modelId="{FEF07B38-C50F-49AE-A1E3-8F75D800EADE}" type="presOf" srcId="{150BD48D-AFF5-410C-8CBA-7DE327E65913}" destId="{19347761-02CC-43E5-8FEC-EBC6DAF894A0}" srcOrd="0" destOrd="0" presId="urn:microsoft.com/office/officeart/2018/2/layout/IconVerticalSolidList"/>
    <dgm:cxn modelId="{7E30F763-F3CA-4C7C-97FC-20671A3C128D}" type="presOf" srcId="{2E87A69F-F501-4D83-8D29-5CB1AA883FFC}" destId="{6B1E36A1-7DC7-4F06-9F0C-4F67433440C3}" srcOrd="0" destOrd="0" presId="urn:microsoft.com/office/officeart/2018/2/layout/IconVerticalSolidList"/>
    <dgm:cxn modelId="{FAD21A46-02E2-46D3-8005-CCD1639E540C}" srcId="{150BD48D-AFF5-410C-8CBA-7DE327E65913}" destId="{0B7762A6-F242-4F35-9797-30A84A37296E}" srcOrd="0" destOrd="0" parTransId="{EA85B87D-4F43-44A2-AA1C-4665FDDFA3D5}" sibTransId="{77111577-7EE3-4D37-A070-5C9E24668C18}"/>
    <dgm:cxn modelId="{DBAB1258-3E61-48CB-A99C-F3F2276DF2D0}" srcId="{150BD48D-AFF5-410C-8CBA-7DE327E65913}" destId="{DFF6D2D1-AA9F-4CEB-BCDF-AF9E7F0C9805}" srcOrd="5" destOrd="0" parTransId="{EBFC5A49-CDE1-4319-B968-1FF6070FE7C4}" sibTransId="{7C566C97-D731-44DC-B3DB-6B6DC611D119}"/>
    <dgm:cxn modelId="{705CC87D-E1B4-468C-A03E-8FD4F2BC95A3}" srcId="{150BD48D-AFF5-410C-8CBA-7DE327E65913}" destId="{E4BD6477-2460-4745-A479-9C1E6894B4F6}" srcOrd="4" destOrd="0" parTransId="{329141D6-F457-4FA1-9102-49B06740EB5A}" sibTransId="{852425A7-EB5F-4367-BD5C-FDB0E6576DF0}"/>
    <dgm:cxn modelId="{8C700C99-6BE2-4DA7-8DCC-6E5D14BCEDB8}" type="presOf" srcId="{8DE1563C-93C9-40B0-9BE7-7C93D63F8606}" destId="{1097B570-E4A8-4090-9234-3DE44B2FA2F7}" srcOrd="0" destOrd="0" presId="urn:microsoft.com/office/officeart/2018/2/layout/IconVerticalSolidList"/>
    <dgm:cxn modelId="{A8727EC6-6AF9-47E4-B007-3F1A6042E19E}" srcId="{150BD48D-AFF5-410C-8CBA-7DE327E65913}" destId="{8DE1563C-93C9-40B0-9BE7-7C93D63F8606}" srcOrd="1" destOrd="0" parTransId="{9C6764E4-1E3C-41A5-9A6F-F2F0900A96E2}" sibTransId="{C87EE93B-B4C4-4F56-90AC-B0527725AB7B}"/>
    <dgm:cxn modelId="{187DBECB-0CDF-4242-93BA-182161874FD2}" type="presOf" srcId="{676192FA-CBB4-4A0B-9009-A75C63834A5C}" destId="{29546A75-667C-4E86-9E35-F2EA67166A9B}" srcOrd="0" destOrd="0" presId="urn:microsoft.com/office/officeart/2018/2/layout/IconVerticalSolidList"/>
    <dgm:cxn modelId="{F24EADD1-066A-451F-93D6-5970442661C3}" type="presOf" srcId="{DFF6D2D1-AA9F-4CEB-BCDF-AF9E7F0C9805}" destId="{41C9E724-2C85-4228-BA1F-50E76A4A3ECF}" srcOrd="0" destOrd="0" presId="urn:microsoft.com/office/officeart/2018/2/layout/IconVerticalSolidList"/>
    <dgm:cxn modelId="{8E7C3AF0-9208-47B2-B156-EF7E35BAE95E}" type="presOf" srcId="{6E7F1E8C-595C-422C-95E0-703E5DDBC0F5}" destId="{37C8ACFE-FDC8-4BE9-A265-18B0955B5950}" srcOrd="0" destOrd="0" presId="urn:microsoft.com/office/officeart/2018/2/layout/IconVerticalSolidList"/>
    <dgm:cxn modelId="{0C2878F5-DE2D-446C-B7B6-06FB674B0F6B}" srcId="{150BD48D-AFF5-410C-8CBA-7DE327E65913}" destId="{2E87A69F-F501-4D83-8D29-5CB1AA883FFC}" srcOrd="6" destOrd="0" parTransId="{3BB5FF72-A4E2-4FD5-9F0C-1D6EE2FC86FA}" sibTransId="{E3C74163-921F-4F17-A0EB-0DDD048907FB}"/>
    <dgm:cxn modelId="{8A729CFC-EC77-489E-92C0-13B95C18C3F3}" srcId="{150BD48D-AFF5-410C-8CBA-7DE327E65913}" destId="{676192FA-CBB4-4A0B-9009-A75C63834A5C}" srcOrd="3" destOrd="0" parTransId="{F0FD465C-B57A-41BA-B358-0ED807DE2F8B}" sibTransId="{A98AD830-8B9A-42CA-B9CE-1BBFDFEF536E}"/>
    <dgm:cxn modelId="{82A28075-8EDE-465D-B29E-51887DB3DE88}" type="presParOf" srcId="{19347761-02CC-43E5-8FEC-EBC6DAF894A0}" destId="{4007E3AB-3278-49DE-B71B-A01AA91B2AFD}" srcOrd="0" destOrd="0" presId="urn:microsoft.com/office/officeart/2018/2/layout/IconVerticalSolidList"/>
    <dgm:cxn modelId="{7461CBE0-C7A6-4F93-BC12-05F2CE43BDEC}" type="presParOf" srcId="{4007E3AB-3278-49DE-B71B-A01AA91B2AFD}" destId="{5421ABDB-5133-424D-BC5C-FC337676B8B2}" srcOrd="0" destOrd="0" presId="urn:microsoft.com/office/officeart/2018/2/layout/IconVerticalSolidList"/>
    <dgm:cxn modelId="{75F7953A-EA89-4F54-9DB2-4185ACB650AF}" type="presParOf" srcId="{4007E3AB-3278-49DE-B71B-A01AA91B2AFD}" destId="{C190A951-B6A4-4C9A-B551-26F33A73237B}" srcOrd="1" destOrd="0" presId="urn:microsoft.com/office/officeart/2018/2/layout/IconVerticalSolidList"/>
    <dgm:cxn modelId="{8400C79A-869C-4C3A-8BA6-D1EC7089A148}" type="presParOf" srcId="{4007E3AB-3278-49DE-B71B-A01AA91B2AFD}" destId="{37F16F28-5F6A-4762-9467-D87B04216ABF}" srcOrd="2" destOrd="0" presId="urn:microsoft.com/office/officeart/2018/2/layout/IconVerticalSolidList"/>
    <dgm:cxn modelId="{E534E43F-1176-41FC-8418-A5EF38D73A37}" type="presParOf" srcId="{4007E3AB-3278-49DE-B71B-A01AA91B2AFD}" destId="{C4570A70-46BA-421A-BB3D-7F9DBD97F815}" srcOrd="3" destOrd="0" presId="urn:microsoft.com/office/officeart/2018/2/layout/IconVerticalSolidList"/>
    <dgm:cxn modelId="{415B7F48-5F5E-4139-A294-069F987465A2}" type="presParOf" srcId="{19347761-02CC-43E5-8FEC-EBC6DAF894A0}" destId="{FCE1BC00-0264-40C4-93EA-41F804B6C995}" srcOrd="1" destOrd="0" presId="urn:microsoft.com/office/officeart/2018/2/layout/IconVerticalSolidList"/>
    <dgm:cxn modelId="{BC6EFC6D-4568-4996-A5AB-1285B3DD9D20}" type="presParOf" srcId="{19347761-02CC-43E5-8FEC-EBC6DAF894A0}" destId="{8A302CDC-40F6-4BC5-B684-9C07CE74BCDD}" srcOrd="2" destOrd="0" presId="urn:microsoft.com/office/officeart/2018/2/layout/IconVerticalSolidList"/>
    <dgm:cxn modelId="{9F964860-79A3-4936-A2D5-A73BBA625403}" type="presParOf" srcId="{8A302CDC-40F6-4BC5-B684-9C07CE74BCDD}" destId="{A6720E36-337A-41BD-9766-5729B7D24057}" srcOrd="0" destOrd="0" presId="urn:microsoft.com/office/officeart/2018/2/layout/IconVerticalSolidList"/>
    <dgm:cxn modelId="{E009982E-198B-46D4-88EA-B7AC07227B5B}" type="presParOf" srcId="{8A302CDC-40F6-4BC5-B684-9C07CE74BCDD}" destId="{493D5BD1-15B3-42B5-807B-6D11F43F4A7D}" srcOrd="1" destOrd="0" presId="urn:microsoft.com/office/officeart/2018/2/layout/IconVerticalSolidList"/>
    <dgm:cxn modelId="{09E63F12-08F6-476F-A236-898C84B3B797}" type="presParOf" srcId="{8A302CDC-40F6-4BC5-B684-9C07CE74BCDD}" destId="{5BBD899B-5DBE-4AF2-AF0D-D8DCA08E6526}" srcOrd="2" destOrd="0" presId="urn:microsoft.com/office/officeart/2018/2/layout/IconVerticalSolidList"/>
    <dgm:cxn modelId="{3DE6DC78-694A-4C16-8F4A-BB4871B8AE49}" type="presParOf" srcId="{8A302CDC-40F6-4BC5-B684-9C07CE74BCDD}" destId="{1097B570-E4A8-4090-9234-3DE44B2FA2F7}" srcOrd="3" destOrd="0" presId="urn:microsoft.com/office/officeart/2018/2/layout/IconVerticalSolidList"/>
    <dgm:cxn modelId="{6F72E959-4173-4E54-98CE-ED2372074A10}" type="presParOf" srcId="{19347761-02CC-43E5-8FEC-EBC6DAF894A0}" destId="{E0310069-551C-489B-88C1-1C40CBCBE77F}" srcOrd="3" destOrd="0" presId="urn:microsoft.com/office/officeart/2018/2/layout/IconVerticalSolidList"/>
    <dgm:cxn modelId="{6F9FE492-1D01-44BB-B160-5E1F7780AFD7}" type="presParOf" srcId="{19347761-02CC-43E5-8FEC-EBC6DAF894A0}" destId="{88B0E684-C9F1-425A-A544-6A73C0EFF77F}" srcOrd="4" destOrd="0" presId="urn:microsoft.com/office/officeart/2018/2/layout/IconVerticalSolidList"/>
    <dgm:cxn modelId="{13FF8D91-8F34-4431-9C47-311EFB8C991D}" type="presParOf" srcId="{88B0E684-C9F1-425A-A544-6A73C0EFF77F}" destId="{87F3679E-0567-4B79-AA6D-DC12B54D5245}" srcOrd="0" destOrd="0" presId="urn:microsoft.com/office/officeart/2018/2/layout/IconVerticalSolidList"/>
    <dgm:cxn modelId="{3F20B796-2EA2-4DB0-BF7F-183520DF6F67}" type="presParOf" srcId="{88B0E684-C9F1-425A-A544-6A73C0EFF77F}" destId="{A3C8869C-CDF4-40EA-9F2C-95522F550916}" srcOrd="1" destOrd="0" presId="urn:microsoft.com/office/officeart/2018/2/layout/IconVerticalSolidList"/>
    <dgm:cxn modelId="{0D2CE0A9-7B9C-4375-B6EB-2CF9CC688C2F}" type="presParOf" srcId="{88B0E684-C9F1-425A-A544-6A73C0EFF77F}" destId="{4906773E-F207-4208-B7F8-6E6BA7DEE586}" srcOrd="2" destOrd="0" presId="urn:microsoft.com/office/officeart/2018/2/layout/IconVerticalSolidList"/>
    <dgm:cxn modelId="{CE92C76E-06A0-4E41-992B-618577B4EB54}" type="presParOf" srcId="{88B0E684-C9F1-425A-A544-6A73C0EFF77F}" destId="{37C8ACFE-FDC8-4BE9-A265-18B0955B5950}" srcOrd="3" destOrd="0" presId="urn:microsoft.com/office/officeart/2018/2/layout/IconVerticalSolidList"/>
    <dgm:cxn modelId="{0A9A8D9A-FEC8-4D6A-9BA8-491E5654725F}" type="presParOf" srcId="{19347761-02CC-43E5-8FEC-EBC6DAF894A0}" destId="{FC1A7A65-1D3F-4DF8-B2A6-FA2C5690C8CD}" srcOrd="5" destOrd="0" presId="urn:microsoft.com/office/officeart/2018/2/layout/IconVerticalSolidList"/>
    <dgm:cxn modelId="{001145C3-7129-486C-90AF-850DAB6A0731}" type="presParOf" srcId="{19347761-02CC-43E5-8FEC-EBC6DAF894A0}" destId="{A3FBCDBB-E131-432B-8CE3-FC40ABC2137E}" srcOrd="6" destOrd="0" presId="urn:microsoft.com/office/officeart/2018/2/layout/IconVerticalSolidList"/>
    <dgm:cxn modelId="{2972DFCF-9636-41F3-B66A-228582B343B0}" type="presParOf" srcId="{A3FBCDBB-E131-432B-8CE3-FC40ABC2137E}" destId="{6284D3A8-B90E-4C77-A907-D5211887B97F}" srcOrd="0" destOrd="0" presId="urn:microsoft.com/office/officeart/2018/2/layout/IconVerticalSolidList"/>
    <dgm:cxn modelId="{E79F7AB6-6FAC-404D-87CC-ADDABEA0093B}" type="presParOf" srcId="{A3FBCDBB-E131-432B-8CE3-FC40ABC2137E}" destId="{EC871AE2-D9C1-4081-A176-0343340846FE}" srcOrd="1" destOrd="0" presId="urn:microsoft.com/office/officeart/2018/2/layout/IconVerticalSolidList"/>
    <dgm:cxn modelId="{A8A7F518-BE02-45AF-B8AE-006CED05B705}" type="presParOf" srcId="{A3FBCDBB-E131-432B-8CE3-FC40ABC2137E}" destId="{85255A55-4FEB-425D-8F3A-924E002C9BD8}" srcOrd="2" destOrd="0" presId="urn:microsoft.com/office/officeart/2018/2/layout/IconVerticalSolidList"/>
    <dgm:cxn modelId="{17EB7D98-00BA-4754-B936-C1362E9AEB02}" type="presParOf" srcId="{A3FBCDBB-E131-432B-8CE3-FC40ABC2137E}" destId="{29546A75-667C-4E86-9E35-F2EA67166A9B}" srcOrd="3" destOrd="0" presId="urn:microsoft.com/office/officeart/2018/2/layout/IconVerticalSolidList"/>
    <dgm:cxn modelId="{6BC63389-BE1D-41C0-8A56-399839CB4AEB}" type="presParOf" srcId="{19347761-02CC-43E5-8FEC-EBC6DAF894A0}" destId="{048C2B16-2A5D-4C58-B0DA-0AAEA1392942}" srcOrd="7" destOrd="0" presId="urn:microsoft.com/office/officeart/2018/2/layout/IconVerticalSolidList"/>
    <dgm:cxn modelId="{27C9779A-0B55-45E6-8B9A-A11367C6ED76}" type="presParOf" srcId="{19347761-02CC-43E5-8FEC-EBC6DAF894A0}" destId="{0E8D04FC-DF0E-44F9-B441-D88588515F4C}" srcOrd="8" destOrd="0" presId="urn:microsoft.com/office/officeart/2018/2/layout/IconVerticalSolidList"/>
    <dgm:cxn modelId="{638C7F75-E23C-4791-A323-4D43E3F5CDB7}" type="presParOf" srcId="{0E8D04FC-DF0E-44F9-B441-D88588515F4C}" destId="{600AD750-0635-46C4-917B-37A38666C64D}" srcOrd="0" destOrd="0" presId="urn:microsoft.com/office/officeart/2018/2/layout/IconVerticalSolidList"/>
    <dgm:cxn modelId="{5FA3372C-2F1D-47A6-A381-B6FAB812E9C4}" type="presParOf" srcId="{0E8D04FC-DF0E-44F9-B441-D88588515F4C}" destId="{1166FA90-324B-4463-ADFB-5F8A269ECDA6}" srcOrd="1" destOrd="0" presId="urn:microsoft.com/office/officeart/2018/2/layout/IconVerticalSolidList"/>
    <dgm:cxn modelId="{2B687AD1-9146-4503-9BE3-24366F160E15}" type="presParOf" srcId="{0E8D04FC-DF0E-44F9-B441-D88588515F4C}" destId="{3E62F91D-5ADA-478B-BC6C-07852E71EDFE}" srcOrd="2" destOrd="0" presId="urn:microsoft.com/office/officeart/2018/2/layout/IconVerticalSolidList"/>
    <dgm:cxn modelId="{EBF87673-B887-4696-8A51-1D539FC76720}" type="presParOf" srcId="{0E8D04FC-DF0E-44F9-B441-D88588515F4C}" destId="{B5930E20-136B-40AC-AC53-4874B4226B7D}" srcOrd="3" destOrd="0" presId="urn:microsoft.com/office/officeart/2018/2/layout/IconVerticalSolidList"/>
    <dgm:cxn modelId="{9BB02CC4-765E-4D30-B08E-811F8C3B241E}" type="presParOf" srcId="{19347761-02CC-43E5-8FEC-EBC6DAF894A0}" destId="{EDA07ADB-8C51-4861-BDD2-8876BEA1235E}" srcOrd="9" destOrd="0" presId="urn:microsoft.com/office/officeart/2018/2/layout/IconVerticalSolidList"/>
    <dgm:cxn modelId="{5C685C22-377C-4EA5-83E1-1F1BDF4E8794}" type="presParOf" srcId="{19347761-02CC-43E5-8FEC-EBC6DAF894A0}" destId="{B7890FDB-17C9-4145-8E63-BC9C3704FB16}" srcOrd="10" destOrd="0" presId="urn:microsoft.com/office/officeart/2018/2/layout/IconVerticalSolidList"/>
    <dgm:cxn modelId="{9E0B9C4F-94C6-479C-80CC-24A3D8CC070E}" type="presParOf" srcId="{B7890FDB-17C9-4145-8E63-BC9C3704FB16}" destId="{19631F0A-9FF1-4D40-BB51-40C4368B1B12}" srcOrd="0" destOrd="0" presId="urn:microsoft.com/office/officeart/2018/2/layout/IconVerticalSolidList"/>
    <dgm:cxn modelId="{2DB6712B-4912-481E-9D9D-0BF5B59206DD}" type="presParOf" srcId="{B7890FDB-17C9-4145-8E63-BC9C3704FB16}" destId="{FF2F077D-3E42-4634-9541-31AA868810B3}" srcOrd="1" destOrd="0" presId="urn:microsoft.com/office/officeart/2018/2/layout/IconVerticalSolidList"/>
    <dgm:cxn modelId="{40BD21D7-C660-4245-972C-2794CFBA1113}" type="presParOf" srcId="{B7890FDB-17C9-4145-8E63-BC9C3704FB16}" destId="{2B2AA8B6-86C3-407F-B486-BC66A1FCCD1F}" srcOrd="2" destOrd="0" presId="urn:microsoft.com/office/officeart/2018/2/layout/IconVerticalSolidList"/>
    <dgm:cxn modelId="{BCD2ED2C-F6A8-4173-BBE6-7D49626A7F95}" type="presParOf" srcId="{B7890FDB-17C9-4145-8E63-BC9C3704FB16}" destId="{41C9E724-2C85-4228-BA1F-50E76A4A3ECF}" srcOrd="3" destOrd="0" presId="urn:microsoft.com/office/officeart/2018/2/layout/IconVerticalSolidList"/>
    <dgm:cxn modelId="{6E98BADF-F054-4579-B360-E9A3E7E6C075}" type="presParOf" srcId="{19347761-02CC-43E5-8FEC-EBC6DAF894A0}" destId="{AEF74C4F-C350-4D14-B260-DB4CD7EE93F1}" srcOrd="11" destOrd="0" presId="urn:microsoft.com/office/officeart/2018/2/layout/IconVerticalSolidList"/>
    <dgm:cxn modelId="{377361D7-FAF3-4376-84C7-5EABF1F01FAB}" type="presParOf" srcId="{19347761-02CC-43E5-8FEC-EBC6DAF894A0}" destId="{A8D6F106-724F-436E-8BE8-CC3B8F7517A6}" srcOrd="12" destOrd="0" presId="urn:microsoft.com/office/officeart/2018/2/layout/IconVerticalSolidList"/>
    <dgm:cxn modelId="{76B40151-F27F-4429-845E-5CF6E6849907}" type="presParOf" srcId="{A8D6F106-724F-436E-8BE8-CC3B8F7517A6}" destId="{F57F4DEE-31D5-498F-B7B6-57B4EA26D278}" srcOrd="0" destOrd="0" presId="urn:microsoft.com/office/officeart/2018/2/layout/IconVerticalSolidList"/>
    <dgm:cxn modelId="{DA4F1442-93A4-4542-BF71-0F38F9048AC5}" type="presParOf" srcId="{A8D6F106-724F-436E-8BE8-CC3B8F7517A6}" destId="{DB9D578F-B530-4DEA-A22B-AA3573A26A06}" srcOrd="1" destOrd="0" presId="urn:microsoft.com/office/officeart/2018/2/layout/IconVerticalSolidList"/>
    <dgm:cxn modelId="{782329BC-DFD2-497C-9FC4-7B35A972804E}" type="presParOf" srcId="{A8D6F106-724F-436E-8BE8-CC3B8F7517A6}" destId="{BE96D163-56EA-4281-9CE0-AF650AD29E73}" srcOrd="2" destOrd="0" presId="urn:microsoft.com/office/officeart/2018/2/layout/IconVerticalSolidList"/>
    <dgm:cxn modelId="{87AA6120-2E96-45BF-B394-9CE6BF9E0413}" type="presParOf" srcId="{A8D6F106-724F-436E-8BE8-CC3B8F7517A6}" destId="{6B1E36A1-7DC7-4F06-9F0C-4F67433440C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68FB45-4437-42E0-9CD7-3EF6E99C655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36CFE06-37F2-40EA-A6F9-6EFC081484C0}">
      <dgm:prSet/>
      <dgm:spPr/>
      <dgm:t>
        <a:bodyPr/>
        <a:lstStyle/>
        <a:p>
          <a:r>
            <a:rPr lang="en-US" b="1" i="1"/>
            <a:t>Introduced species</a:t>
          </a:r>
          <a:r>
            <a:rPr lang="en-US"/>
            <a:t> -- A species living outside of its natural geographic range. Can be deliberately or accidentally introduced or brought into the new ecosystem. Also called </a:t>
          </a:r>
          <a:r>
            <a:rPr lang="en-US" i="1"/>
            <a:t>exotic</a:t>
          </a:r>
          <a:r>
            <a:rPr lang="en-US"/>
            <a:t>, </a:t>
          </a:r>
          <a:r>
            <a:rPr lang="en-US" i="1"/>
            <a:t>non-native</a:t>
          </a:r>
          <a:r>
            <a:rPr lang="en-US"/>
            <a:t>, </a:t>
          </a:r>
          <a:r>
            <a:rPr lang="en-US" i="1"/>
            <a:t>nuisance or invasive species</a:t>
          </a:r>
          <a:r>
            <a:rPr lang="en-US"/>
            <a:t>.</a:t>
          </a:r>
        </a:p>
      </dgm:t>
    </dgm:pt>
    <dgm:pt modelId="{2A1EA153-610A-4788-A00F-2B8F104BC4DA}" type="parTrans" cxnId="{206CA5F5-A752-4036-A945-B6B290FD3249}">
      <dgm:prSet/>
      <dgm:spPr/>
      <dgm:t>
        <a:bodyPr/>
        <a:lstStyle/>
        <a:p>
          <a:endParaRPr lang="en-US"/>
        </a:p>
      </dgm:t>
    </dgm:pt>
    <dgm:pt modelId="{8C71C9EA-F47D-43D4-87E0-F7A37BD87D0C}" type="sibTrans" cxnId="{206CA5F5-A752-4036-A945-B6B290FD3249}">
      <dgm:prSet/>
      <dgm:spPr/>
      <dgm:t>
        <a:bodyPr/>
        <a:lstStyle/>
        <a:p>
          <a:endParaRPr lang="en-US"/>
        </a:p>
      </dgm:t>
    </dgm:pt>
    <dgm:pt modelId="{E52C8CF3-5D24-44EB-9EEC-54DBC1965B55}">
      <dgm:prSet/>
      <dgm:spPr/>
      <dgm:t>
        <a:bodyPr/>
        <a:lstStyle/>
        <a:p>
          <a:r>
            <a:rPr lang="en-US" b="1" i="1"/>
            <a:t>Invasive</a:t>
          </a:r>
          <a:r>
            <a:rPr lang="en-US"/>
            <a:t> -- Spreading or taking over. Invasive species often take over or dominate a habitat.</a:t>
          </a:r>
        </a:p>
      </dgm:t>
    </dgm:pt>
    <dgm:pt modelId="{D16EF6DE-7E5E-4D67-9594-0E037002DE65}" type="parTrans" cxnId="{0B5DB038-94CF-4BFD-BE83-E4C22A61D3E8}">
      <dgm:prSet/>
      <dgm:spPr/>
      <dgm:t>
        <a:bodyPr/>
        <a:lstStyle/>
        <a:p>
          <a:endParaRPr lang="en-US"/>
        </a:p>
      </dgm:t>
    </dgm:pt>
    <dgm:pt modelId="{DD32F6EE-741A-450C-A445-18239B1993A6}" type="sibTrans" cxnId="{0B5DB038-94CF-4BFD-BE83-E4C22A61D3E8}">
      <dgm:prSet/>
      <dgm:spPr/>
      <dgm:t>
        <a:bodyPr/>
        <a:lstStyle/>
        <a:p>
          <a:endParaRPr lang="en-US"/>
        </a:p>
      </dgm:t>
    </dgm:pt>
    <dgm:pt modelId="{C4B60922-0A2B-4063-9F98-5554D74D033C}">
      <dgm:prSet/>
      <dgm:spPr/>
      <dgm:t>
        <a:bodyPr/>
        <a:lstStyle/>
        <a:p>
          <a:r>
            <a:rPr lang="en-US" b="1" i="1"/>
            <a:t>Native</a:t>
          </a:r>
          <a:r>
            <a:rPr lang="en-US"/>
            <a:t> -- An animal or plant originating in a region or geographic range. For example, brook trout are native to Pennsylvania</a:t>
          </a:r>
        </a:p>
      </dgm:t>
    </dgm:pt>
    <dgm:pt modelId="{B710A530-7CF2-4849-82CA-FF01F50A90F4}" type="parTrans" cxnId="{2D344FF7-D79B-481D-8E43-F50B717AC46B}">
      <dgm:prSet/>
      <dgm:spPr/>
      <dgm:t>
        <a:bodyPr/>
        <a:lstStyle/>
        <a:p>
          <a:endParaRPr lang="en-US"/>
        </a:p>
      </dgm:t>
    </dgm:pt>
    <dgm:pt modelId="{371F0739-70B3-4375-9869-1099D95FF11E}" type="sibTrans" cxnId="{2D344FF7-D79B-481D-8E43-F50B717AC46B}">
      <dgm:prSet/>
      <dgm:spPr/>
      <dgm:t>
        <a:bodyPr/>
        <a:lstStyle/>
        <a:p>
          <a:endParaRPr lang="en-US"/>
        </a:p>
      </dgm:t>
    </dgm:pt>
    <dgm:pt modelId="{8F53B8EE-E411-4B0E-BD57-5B6316736DA6}" type="pres">
      <dgm:prSet presAssocID="{4268FB45-4437-42E0-9CD7-3EF6E99C655E}" presName="root" presStyleCnt="0">
        <dgm:presLayoutVars>
          <dgm:dir/>
          <dgm:resizeHandles val="exact"/>
        </dgm:presLayoutVars>
      </dgm:prSet>
      <dgm:spPr/>
    </dgm:pt>
    <dgm:pt modelId="{339D19CF-A1ED-4E00-9F9D-0A3BF5B23A25}" type="pres">
      <dgm:prSet presAssocID="{B36CFE06-37F2-40EA-A6F9-6EFC081484C0}" presName="compNode" presStyleCnt="0"/>
      <dgm:spPr/>
    </dgm:pt>
    <dgm:pt modelId="{10C3B530-7F13-4D91-98B8-39FCC4804074}" type="pres">
      <dgm:prSet presAssocID="{B36CFE06-37F2-40EA-A6F9-6EFC081484C0}" presName="bgRect" presStyleLbl="bgShp" presStyleIdx="0" presStyleCnt="3"/>
      <dgm:spPr/>
    </dgm:pt>
    <dgm:pt modelId="{28692DCC-3D54-4DDE-AF6B-DAC76F5361FE}" type="pres">
      <dgm:prSet presAssocID="{B36CFE06-37F2-40EA-A6F9-6EFC081484C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17B64410-22AE-448B-81F0-9C2A90E4938D}" type="pres">
      <dgm:prSet presAssocID="{B36CFE06-37F2-40EA-A6F9-6EFC081484C0}" presName="spaceRect" presStyleCnt="0"/>
      <dgm:spPr/>
    </dgm:pt>
    <dgm:pt modelId="{D2E48DF2-F56F-4744-8CB3-37097CF6E2AC}" type="pres">
      <dgm:prSet presAssocID="{B36CFE06-37F2-40EA-A6F9-6EFC081484C0}" presName="parTx" presStyleLbl="revTx" presStyleIdx="0" presStyleCnt="3">
        <dgm:presLayoutVars>
          <dgm:chMax val="0"/>
          <dgm:chPref val="0"/>
        </dgm:presLayoutVars>
      </dgm:prSet>
      <dgm:spPr/>
    </dgm:pt>
    <dgm:pt modelId="{843C745A-3B24-4CEA-8FD0-05C9605028E8}" type="pres">
      <dgm:prSet presAssocID="{8C71C9EA-F47D-43D4-87E0-F7A37BD87D0C}" presName="sibTrans" presStyleCnt="0"/>
      <dgm:spPr/>
    </dgm:pt>
    <dgm:pt modelId="{1E7879B4-2F77-49E6-8265-2FCB321045AF}" type="pres">
      <dgm:prSet presAssocID="{E52C8CF3-5D24-44EB-9EEC-54DBC1965B55}" presName="compNode" presStyleCnt="0"/>
      <dgm:spPr/>
    </dgm:pt>
    <dgm:pt modelId="{8BA3F7EA-282A-46F9-A48C-28AEF1D8E07F}" type="pres">
      <dgm:prSet presAssocID="{E52C8CF3-5D24-44EB-9EEC-54DBC1965B55}" presName="bgRect" presStyleLbl="bgShp" presStyleIdx="1" presStyleCnt="3"/>
      <dgm:spPr/>
    </dgm:pt>
    <dgm:pt modelId="{CB9FCF4E-F0E6-4011-AE79-A6331E2D87FD}" type="pres">
      <dgm:prSet presAssocID="{E52C8CF3-5D24-44EB-9EEC-54DBC1965B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codile"/>
        </a:ext>
      </dgm:extLst>
    </dgm:pt>
    <dgm:pt modelId="{5DBD8A80-DD5F-4195-8550-4D7D000895E0}" type="pres">
      <dgm:prSet presAssocID="{E52C8CF3-5D24-44EB-9EEC-54DBC1965B55}" presName="spaceRect" presStyleCnt="0"/>
      <dgm:spPr/>
    </dgm:pt>
    <dgm:pt modelId="{49D1C3C8-0F99-4DA0-9640-30D7D7AF0E6C}" type="pres">
      <dgm:prSet presAssocID="{E52C8CF3-5D24-44EB-9EEC-54DBC1965B55}" presName="parTx" presStyleLbl="revTx" presStyleIdx="1" presStyleCnt="3">
        <dgm:presLayoutVars>
          <dgm:chMax val="0"/>
          <dgm:chPref val="0"/>
        </dgm:presLayoutVars>
      </dgm:prSet>
      <dgm:spPr/>
    </dgm:pt>
    <dgm:pt modelId="{61E5890A-654F-4B9D-BFFF-B6FF2FF75949}" type="pres">
      <dgm:prSet presAssocID="{DD32F6EE-741A-450C-A445-18239B1993A6}" presName="sibTrans" presStyleCnt="0"/>
      <dgm:spPr/>
    </dgm:pt>
    <dgm:pt modelId="{C255E9B0-6D11-4760-8DA4-47757C287594}" type="pres">
      <dgm:prSet presAssocID="{C4B60922-0A2B-4063-9F98-5554D74D033C}" presName="compNode" presStyleCnt="0"/>
      <dgm:spPr/>
    </dgm:pt>
    <dgm:pt modelId="{FCA6CAD9-62EA-470A-B2E3-D25A999E5CFF}" type="pres">
      <dgm:prSet presAssocID="{C4B60922-0A2B-4063-9F98-5554D74D033C}" presName="bgRect" presStyleLbl="bgShp" presStyleIdx="2" presStyleCnt="3"/>
      <dgm:spPr/>
    </dgm:pt>
    <dgm:pt modelId="{A1C4C60E-59FB-4D99-A624-EA7126A1BC79}" type="pres">
      <dgm:prSet presAssocID="{C4B60922-0A2B-4063-9F98-5554D74D033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A0C2DE52-81FB-4F14-951C-7188846DADCC}" type="pres">
      <dgm:prSet presAssocID="{C4B60922-0A2B-4063-9F98-5554D74D033C}" presName="spaceRect" presStyleCnt="0"/>
      <dgm:spPr/>
    </dgm:pt>
    <dgm:pt modelId="{E19857B7-BC2A-49A9-BBEE-589CB6468675}" type="pres">
      <dgm:prSet presAssocID="{C4B60922-0A2B-4063-9F98-5554D74D033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B5DB038-94CF-4BFD-BE83-E4C22A61D3E8}" srcId="{4268FB45-4437-42E0-9CD7-3EF6E99C655E}" destId="{E52C8CF3-5D24-44EB-9EEC-54DBC1965B55}" srcOrd="1" destOrd="0" parTransId="{D16EF6DE-7E5E-4D67-9594-0E037002DE65}" sibTransId="{DD32F6EE-741A-450C-A445-18239B1993A6}"/>
    <dgm:cxn modelId="{7B94AE70-3A73-4B35-BC1F-D01F556F872A}" type="presOf" srcId="{4268FB45-4437-42E0-9CD7-3EF6E99C655E}" destId="{8F53B8EE-E411-4B0E-BD57-5B6316736DA6}" srcOrd="0" destOrd="0" presId="urn:microsoft.com/office/officeart/2018/2/layout/IconVerticalSolidList"/>
    <dgm:cxn modelId="{61F0C373-6563-43BF-8FEC-FC8BEFA65FB2}" type="presOf" srcId="{B36CFE06-37F2-40EA-A6F9-6EFC081484C0}" destId="{D2E48DF2-F56F-4744-8CB3-37097CF6E2AC}" srcOrd="0" destOrd="0" presId="urn:microsoft.com/office/officeart/2018/2/layout/IconVerticalSolidList"/>
    <dgm:cxn modelId="{2FB4887E-B9CF-4497-B969-D9448580AC84}" type="presOf" srcId="{E52C8CF3-5D24-44EB-9EEC-54DBC1965B55}" destId="{49D1C3C8-0F99-4DA0-9640-30D7D7AF0E6C}" srcOrd="0" destOrd="0" presId="urn:microsoft.com/office/officeart/2018/2/layout/IconVerticalSolidList"/>
    <dgm:cxn modelId="{A0DE2EEE-3B0D-497C-B644-97352067E90B}" type="presOf" srcId="{C4B60922-0A2B-4063-9F98-5554D74D033C}" destId="{E19857B7-BC2A-49A9-BBEE-589CB6468675}" srcOrd="0" destOrd="0" presId="urn:microsoft.com/office/officeart/2018/2/layout/IconVerticalSolidList"/>
    <dgm:cxn modelId="{206CA5F5-A752-4036-A945-B6B290FD3249}" srcId="{4268FB45-4437-42E0-9CD7-3EF6E99C655E}" destId="{B36CFE06-37F2-40EA-A6F9-6EFC081484C0}" srcOrd="0" destOrd="0" parTransId="{2A1EA153-610A-4788-A00F-2B8F104BC4DA}" sibTransId="{8C71C9EA-F47D-43D4-87E0-F7A37BD87D0C}"/>
    <dgm:cxn modelId="{2D344FF7-D79B-481D-8E43-F50B717AC46B}" srcId="{4268FB45-4437-42E0-9CD7-3EF6E99C655E}" destId="{C4B60922-0A2B-4063-9F98-5554D74D033C}" srcOrd="2" destOrd="0" parTransId="{B710A530-7CF2-4849-82CA-FF01F50A90F4}" sibTransId="{371F0739-70B3-4375-9869-1099D95FF11E}"/>
    <dgm:cxn modelId="{51AAA588-F6FE-4DDA-BCAC-5A7E68339159}" type="presParOf" srcId="{8F53B8EE-E411-4B0E-BD57-5B6316736DA6}" destId="{339D19CF-A1ED-4E00-9F9D-0A3BF5B23A25}" srcOrd="0" destOrd="0" presId="urn:microsoft.com/office/officeart/2018/2/layout/IconVerticalSolidList"/>
    <dgm:cxn modelId="{47706F4D-6C79-4DAF-A8F9-A0EEC4024703}" type="presParOf" srcId="{339D19CF-A1ED-4E00-9F9D-0A3BF5B23A25}" destId="{10C3B530-7F13-4D91-98B8-39FCC4804074}" srcOrd="0" destOrd="0" presId="urn:microsoft.com/office/officeart/2018/2/layout/IconVerticalSolidList"/>
    <dgm:cxn modelId="{3887F735-5FC1-435E-9A18-396BC9CF4EE8}" type="presParOf" srcId="{339D19CF-A1ED-4E00-9F9D-0A3BF5B23A25}" destId="{28692DCC-3D54-4DDE-AF6B-DAC76F5361FE}" srcOrd="1" destOrd="0" presId="urn:microsoft.com/office/officeart/2018/2/layout/IconVerticalSolidList"/>
    <dgm:cxn modelId="{D8290CE8-45DE-4AD3-B7EC-41151BBE16A0}" type="presParOf" srcId="{339D19CF-A1ED-4E00-9F9D-0A3BF5B23A25}" destId="{17B64410-22AE-448B-81F0-9C2A90E4938D}" srcOrd="2" destOrd="0" presId="urn:microsoft.com/office/officeart/2018/2/layout/IconVerticalSolidList"/>
    <dgm:cxn modelId="{3E187161-5C76-473B-91AF-FF8AB66DBA5F}" type="presParOf" srcId="{339D19CF-A1ED-4E00-9F9D-0A3BF5B23A25}" destId="{D2E48DF2-F56F-4744-8CB3-37097CF6E2AC}" srcOrd="3" destOrd="0" presId="urn:microsoft.com/office/officeart/2018/2/layout/IconVerticalSolidList"/>
    <dgm:cxn modelId="{40455BE5-EE12-4A19-A231-42B05BB14B82}" type="presParOf" srcId="{8F53B8EE-E411-4B0E-BD57-5B6316736DA6}" destId="{843C745A-3B24-4CEA-8FD0-05C9605028E8}" srcOrd="1" destOrd="0" presId="urn:microsoft.com/office/officeart/2018/2/layout/IconVerticalSolidList"/>
    <dgm:cxn modelId="{DF341F3F-7FBC-47EF-AA23-DEBCED214A9D}" type="presParOf" srcId="{8F53B8EE-E411-4B0E-BD57-5B6316736DA6}" destId="{1E7879B4-2F77-49E6-8265-2FCB321045AF}" srcOrd="2" destOrd="0" presId="urn:microsoft.com/office/officeart/2018/2/layout/IconVerticalSolidList"/>
    <dgm:cxn modelId="{58772E1D-D761-40BC-AFA6-51AAAD2A1A16}" type="presParOf" srcId="{1E7879B4-2F77-49E6-8265-2FCB321045AF}" destId="{8BA3F7EA-282A-46F9-A48C-28AEF1D8E07F}" srcOrd="0" destOrd="0" presId="urn:microsoft.com/office/officeart/2018/2/layout/IconVerticalSolidList"/>
    <dgm:cxn modelId="{74129B14-4719-4AAF-8DB1-836686A785E4}" type="presParOf" srcId="{1E7879B4-2F77-49E6-8265-2FCB321045AF}" destId="{CB9FCF4E-F0E6-4011-AE79-A6331E2D87FD}" srcOrd="1" destOrd="0" presId="urn:microsoft.com/office/officeart/2018/2/layout/IconVerticalSolidList"/>
    <dgm:cxn modelId="{45A60478-10A2-4BE5-AD19-C08A37DCF152}" type="presParOf" srcId="{1E7879B4-2F77-49E6-8265-2FCB321045AF}" destId="{5DBD8A80-DD5F-4195-8550-4D7D000895E0}" srcOrd="2" destOrd="0" presId="urn:microsoft.com/office/officeart/2018/2/layout/IconVerticalSolidList"/>
    <dgm:cxn modelId="{A12B0209-8C26-4D8C-95CF-4E63A6532E61}" type="presParOf" srcId="{1E7879B4-2F77-49E6-8265-2FCB321045AF}" destId="{49D1C3C8-0F99-4DA0-9640-30D7D7AF0E6C}" srcOrd="3" destOrd="0" presId="urn:microsoft.com/office/officeart/2018/2/layout/IconVerticalSolidList"/>
    <dgm:cxn modelId="{F9872C1F-BFB7-4365-A45B-D58534F1833A}" type="presParOf" srcId="{8F53B8EE-E411-4B0E-BD57-5B6316736DA6}" destId="{61E5890A-654F-4B9D-BFFF-B6FF2FF75949}" srcOrd="3" destOrd="0" presId="urn:microsoft.com/office/officeart/2018/2/layout/IconVerticalSolidList"/>
    <dgm:cxn modelId="{1799F6D2-66F5-4215-80F6-5B4A2F3D82BB}" type="presParOf" srcId="{8F53B8EE-E411-4B0E-BD57-5B6316736DA6}" destId="{C255E9B0-6D11-4760-8DA4-47757C287594}" srcOrd="4" destOrd="0" presId="urn:microsoft.com/office/officeart/2018/2/layout/IconVerticalSolidList"/>
    <dgm:cxn modelId="{207CA6CD-D8CA-43E8-B0F1-794722B72C7B}" type="presParOf" srcId="{C255E9B0-6D11-4760-8DA4-47757C287594}" destId="{FCA6CAD9-62EA-470A-B2E3-D25A999E5CFF}" srcOrd="0" destOrd="0" presId="urn:microsoft.com/office/officeart/2018/2/layout/IconVerticalSolidList"/>
    <dgm:cxn modelId="{B8A5E7E1-7A9E-46B0-B86F-5AD8EB06A470}" type="presParOf" srcId="{C255E9B0-6D11-4760-8DA4-47757C287594}" destId="{A1C4C60E-59FB-4D99-A624-EA7126A1BC79}" srcOrd="1" destOrd="0" presId="urn:microsoft.com/office/officeart/2018/2/layout/IconVerticalSolidList"/>
    <dgm:cxn modelId="{DC3EA374-59B7-485F-BE7F-8066C5FA6949}" type="presParOf" srcId="{C255E9B0-6D11-4760-8DA4-47757C287594}" destId="{A0C2DE52-81FB-4F14-951C-7188846DADCC}" srcOrd="2" destOrd="0" presId="urn:microsoft.com/office/officeart/2018/2/layout/IconVerticalSolidList"/>
    <dgm:cxn modelId="{1EFB2DC6-4A95-43E2-ABB7-9311334EC02C}" type="presParOf" srcId="{C255E9B0-6D11-4760-8DA4-47757C287594}" destId="{E19857B7-BC2A-49A9-BBEE-589CB64686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BC3AED-9FEC-48CB-B68B-24DA1D9C0A14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EE3FC57-81F2-48A3-8BB9-3AD5C51D53AC}">
      <dgm:prSet/>
      <dgm:spPr/>
      <dgm:t>
        <a:bodyPr/>
        <a:lstStyle/>
        <a:p>
          <a:r>
            <a:rPr lang="en-US" dirty="0"/>
            <a:t>Eurasian watermilfoil</a:t>
          </a:r>
        </a:p>
      </dgm:t>
    </dgm:pt>
    <dgm:pt modelId="{E99B03FC-57B5-4281-BF79-94D50B484E77}" type="parTrans" cxnId="{525BDBD5-67DB-4E55-A09C-761274C72720}">
      <dgm:prSet/>
      <dgm:spPr/>
      <dgm:t>
        <a:bodyPr/>
        <a:lstStyle/>
        <a:p>
          <a:endParaRPr lang="en-US"/>
        </a:p>
      </dgm:t>
    </dgm:pt>
    <dgm:pt modelId="{55534881-3528-410D-AFE4-EF668C28B316}" type="sibTrans" cxnId="{525BDBD5-67DB-4E55-A09C-761274C72720}">
      <dgm:prSet/>
      <dgm:spPr/>
      <dgm:t>
        <a:bodyPr/>
        <a:lstStyle/>
        <a:p>
          <a:endParaRPr lang="en-US"/>
        </a:p>
      </dgm:t>
    </dgm:pt>
    <dgm:pt modelId="{15D45EE5-B195-4136-A648-904AC214EB6F}">
      <dgm:prSet/>
      <dgm:spPr/>
      <dgm:t>
        <a:bodyPr/>
        <a:lstStyle/>
        <a:p>
          <a:r>
            <a:rPr lang="en-US"/>
            <a:t>Variable-leaf milfoil</a:t>
          </a:r>
        </a:p>
      </dgm:t>
    </dgm:pt>
    <dgm:pt modelId="{3BEC4EB5-1D67-4272-83DB-EC2C906FFC6C}" type="parTrans" cxnId="{A9190898-7403-4E99-9D9B-C9E2D3C9A09F}">
      <dgm:prSet/>
      <dgm:spPr/>
      <dgm:t>
        <a:bodyPr/>
        <a:lstStyle/>
        <a:p>
          <a:endParaRPr lang="en-US"/>
        </a:p>
      </dgm:t>
    </dgm:pt>
    <dgm:pt modelId="{C1002EB1-895A-4A62-9102-8AAEF8E85CDA}" type="sibTrans" cxnId="{A9190898-7403-4E99-9D9B-C9E2D3C9A09F}">
      <dgm:prSet/>
      <dgm:spPr/>
      <dgm:t>
        <a:bodyPr/>
        <a:lstStyle/>
        <a:p>
          <a:endParaRPr lang="en-US"/>
        </a:p>
      </dgm:t>
    </dgm:pt>
    <dgm:pt modelId="{1B64CC6B-2359-4E9D-BD31-780FC03CC2A5}">
      <dgm:prSet/>
      <dgm:spPr/>
      <dgm:t>
        <a:bodyPr/>
        <a:lstStyle/>
        <a:p>
          <a:r>
            <a:rPr lang="en-US"/>
            <a:t>Water chestnut</a:t>
          </a:r>
        </a:p>
      </dgm:t>
    </dgm:pt>
    <dgm:pt modelId="{217190EF-7CF6-4454-B781-65E3E2CCDC08}" type="parTrans" cxnId="{5688FEFC-92E9-4B2E-8674-6CF5617957C6}">
      <dgm:prSet/>
      <dgm:spPr/>
      <dgm:t>
        <a:bodyPr/>
        <a:lstStyle/>
        <a:p>
          <a:endParaRPr lang="en-US"/>
        </a:p>
      </dgm:t>
    </dgm:pt>
    <dgm:pt modelId="{1FDA482E-06C2-4635-B332-1E4871FDFDD5}" type="sibTrans" cxnId="{5688FEFC-92E9-4B2E-8674-6CF5617957C6}">
      <dgm:prSet/>
      <dgm:spPr/>
      <dgm:t>
        <a:bodyPr/>
        <a:lstStyle/>
        <a:p>
          <a:endParaRPr lang="en-US"/>
        </a:p>
      </dgm:t>
    </dgm:pt>
    <dgm:pt modelId="{241E885B-2739-42CD-8CFB-688825105788}">
      <dgm:prSet/>
      <dgm:spPr/>
      <dgm:t>
        <a:bodyPr/>
        <a:lstStyle/>
        <a:p>
          <a:r>
            <a:rPr lang="en-US"/>
            <a:t>Hydrilla</a:t>
          </a:r>
        </a:p>
      </dgm:t>
    </dgm:pt>
    <dgm:pt modelId="{4ACB7305-1688-4765-A5DA-FD91A1B4A0AE}" type="parTrans" cxnId="{973378F3-9970-4FAD-90B7-4D5528FA5FCD}">
      <dgm:prSet/>
      <dgm:spPr/>
      <dgm:t>
        <a:bodyPr/>
        <a:lstStyle/>
        <a:p>
          <a:endParaRPr lang="en-US"/>
        </a:p>
      </dgm:t>
    </dgm:pt>
    <dgm:pt modelId="{0CDE3F0B-D7AA-44BC-BC9D-81E6C6CE1D56}" type="sibTrans" cxnId="{973378F3-9970-4FAD-90B7-4D5528FA5FCD}">
      <dgm:prSet/>
      <dgm:spPr/>
      <dgm:t>
        <a:bodyPr/>
        <a:lstStyle/>
        <a:p>
          <a:endParaRPr lang="en-US"/>
        </a:p>
      </dgm:t>
    </dgm:pt>
    <dgm:pt modelId="{DF24C9B6-CE8D-4338-8271-AEB8050A83EF}">
      <dgm:prSet/>
      <dgm:spPr/>
      <dgm:t>
        <a:bodyPr/>
        <a:lstStyle/>
        <a:p>
          <a:r>
            <a:rPr lang="en-US"/>
            <a:t>Curly Leaf Pondweed</a:t>
          </a:r>
        </a:p>
      </dgm:t>
    </dgm:pt>
    <dgm:pt modelId="{6A465BB3-602A-480D-BFC3-6A31493159F1}" type="parTrans" cxnId="{A8FC661E-0984-459A-B9B3-CD644180C40E}">
      <dgm:prSet/>
      <dgm:spPr/>
      <dgm:t>
        <a:bodyPr/>
        <a:lstStyle/>
        <a:p>
          <a:endParaRPr lang="en-US"/>
        </a:p>
      </dgm:t>
    </dgm:pt>
    <dgm:pt modelId="{20C51D4C-92BF-4CDE-AEA9-BEDC237AAB44}" type="sibTrans" cxnId="{A8FC661E-0984-459A-B9B3-CD644180C40E}">
      <dgm:prSet/>
      <dgm:spPr/>
      <dgm:t>
        <a:bodyPr/>
        <a:lstStyle/>
        <a:p>
          <a:endParaRPr lang="en-US"/>
        </a:p>
      </dgm:t>
    </dgm:pt>
    <dgm:pt modelId="{B82BE3A9-EA53-4C47-B3CC-2D3F80434AC4}">
      <dgm:prSet/>
      <dgm:spPr/>
      <dgm:t>
        <a:bodyPr/>
        <a:lstStyle/>
        <a:p>
          <a:r>
            <a:rPr lang="en-US"/>
            <a:t>Fanwort</a:t>
          </a:r>
        </a:p>
      </dgm:t>
    </dgm:pt>
    <dgm:pt modelId="{870EF3BA-758F-4CD1-9409-EA3238362EE4}" type="parTrans" cxnId="{69C1C50C-BDEA-4F8A-A9FC-99741A6A8064}">
      <dgm:prSet/>
      <dgm:spPr/>
      <dgm:t>
        <a:bodyPr/>
        <a:lstStyle/>
        <a:p>
          <a:endParaRPr lang="en-US"/>
        </a:p>
      </dgm:t>
    </dgm:pt>
    <dgm:pt modelId="{B3BA9FD5-6013-47E4-970E-5E58A6D393F1}" type="sibTrans" cxnId="{69C1C50C-BDEA-4F8A-A9FC-99741A6A8064}">
      <dgm:prSet/>
      <dgm:spPr/>
      <dgm:t>
        <a:bodyPr/>
        <a:lstStyle/>
        <a:p>
          <a:endParaRPr lang="en-US"/>
        </a:p>
      </dgm:t>
    </dgm:pt>
    <dgm:pt modelId="{1D435CF7-9894-43CD-8D96-3924BF6E68AA}" type="pres">
      <dgm:prSet presAssocID="{D7BC3AED-9FEC-48CB-B68B-24DA1D9C0A14}" presName="diagram" presStyleCnt="0">
        <dgm:presLayoutVars>
          <dgm:dir/>
          <dgm:resizeHandles val="exact"/>
        </dgm:presLayoutVars>
      </dgm:prSet>
      <dgm:spPr/>
    </dgm:pt>
    <dgm:pt modelId="{FB75CA88-ED15-42F0-9680-4E862EB96FC8}" type="pres">
      <dgm:prSet presAssocID="{4EE3FC57-81F2-48A3-8BB9-3AD5C51D53AC}" presName="node" presStyleLbl="node1" presStyleIdx="0" presStyleCnt="6">
        <dgm:presLayoutVars>
          <dgm:bulletEnabled val="1"/>
        </dgm:presLayoutVars>
      </dgm:prSet>
      <dgm:spPr/>
    </dgm:pt>
    <dgm:pt modelId="{1E4925D6-E5B1-4F66-8BA5-781EE271F8CB}" type="pres">
      <dgm:prSet presAssocID="{55534881-3528-410D-AFE4-EF668C28B316}" presName="sibTrans" presStyleCnt="0"/>
      <dgm:spPr/>
    </dgm:pt>
    <dgm:pt modelId="{A793A56A-5CE0-472C-9377-3DBB1D5CF008}" type="pres">
      <dgm:prSet presAssocID="{15D45EE5-B195-4136-A648-904AC214EB6F}" presName="node" presStyleLbl="node1" presStyleIdx="1" presStyleCnt="6">
        <dgm:presLayoutVars>
          <dgm:bulletEnabled val="1"/>
        </dgm:presLayoutVars>
      </dgm:prSet>
      <dgm:spPr/>
    </dgm:pt>
    <dgm:pt modelId="{468B94FE-F395-481D-B5F7-61DD387F58F1}" type="pres">
      <dgm:prSet presAssocID="{C1002EB1-895A-4A62-9102-8AAEF8E85CDA}" presName="sibTrans" presStyleCnt="0"/>
      <dgm:spPr/>
    </dgm:pt>
    <dgm:pt modelId="{8CDD215F-045F-40B0-BD1A-CDC9EEAC4F74}" type="pres">
      <dgm:prSet presAssocID="{1B64CC6B-2359-4E9D-BD31-780FC03CC2A5}" presName="node" presStyleLbl="node1" presStyleIdx="2" presStyleCnt="6">
        <dgm:presLayoutVars>
          <dgm:bulletEnabled val="1"/>
        </dgm:presLayoutVars>
      </dgm:prSet>
      <dgm:spPr/>
    </dgm:pt>
    <dgm:pt modelId="{476A6CCA-7102-4882-ACE7-5B430B4E7E65}" type="pres">
      <dgm:prSet presAssocID="{1FDA482E-06C2-4635-B332-1E4871FDFDD5}" presName="sibTrans" presStyleCnt="0"/>
      <dgm:spPr/>
    </dgm:pt>
    <dgm:pt modelId="{8097C59B-ECEE-4EFF-B960-8A7E5965CA01}" type="pres">
      <dgm:prSet presAssocID="{241E885B-2739-42CD-8CFB-688825105788}" presName="node" presStyleLbl="node1" presStyleIdx="3" presStyleCnt="6">
        <dgm:presLayoutVars>
          <dgm:bulletEnabled val="1"/>
        </dgm:presLayoutVars>
      </dgm:prSet>
      <dgm:spPr/>
    </dgm:pt>
    <dgm:pt modelId="{7903CCA9-9CE4-49F8-91AC-41CA2EDD0F9A}" type="pres">
      <dgm:prSet presAssocID="{0CDE3F0B-D7AA-44BC-BC9D-81E6C6CE1D56}" presName="sibTrans" presStyleCnt="0"/>
      <dgm:spPr/>
    </dgm:pt>
    <dgm:pt modelId="{39848D41-C28B-4F95-9AF8-97B02386F3C6}" type="pres">
      <dgm:prSet presAssocID="{DF24C9B6-CE8D-4338-8271-AEB8050A83EF}" presName="node" presStyleLbl="node1" presStyleIdx="4" presStyleCnt="6">
        <dgm:presLayoutVars>
          <dgm:bulletEnabled val="1"/>
        </dgm:presLayoutVars>
      </dgm:prSet>
      <dgm:spPr/>
    </dgm:pt>
    <dgm:pt modelId="{DEBC4BD1-CBDB-4EF7-BE98-3703803031D1}" type="pres">
      <dgm:prSet presAssocID="{20C51D4C-92BF-4CDE-AEA9-BEDC237AAB44}" presName="sibTrans" presStyleCnt="0"/>
      <dgm:spPr/>
    </dgm:pt>
    <dgm:pt modelId="{56B6A51C-5930-4C7F-B131-0B937EBDEABF}" type="pres">
      <dgm:prSet presAssocID="{B82BE3A9-EA53-4C47-B3CC-2D3F80434AC4}" presName="node" presStyleLbl="node1" presStyleIdx="5" presStyleCnt="6">
        <dgm:presLayoutVars>
          <dgm:bulletEnabled val="1"/>
        </dgm:presLayoutVars>
      </dgm:prSet>
      <dgm:spPr/>
    </dgm:pt>
  </dgm:ptLst>
  <dgm:cxnLst>
    <dgm:cxn modelId="{69C1C50C-BDEA-4F8A-A9FC-99741A6A8064}" srcId="{D7BC3AED-9FEC-48CB-B68B-24DA1D9C0A14}" destId="{B82BE3A9-EA53-4C47-B3CC-2D3F80434AC4}" srcOrd="5" destOrd="0" parTransId="{870EF3BA-758F-4CD1-9409-EA3238362EE4}" sibTransId="{B3BA9FD5-6013-47E4-970E-5E58A6D393F1}"/>
    <dgm:cxn modelId="{A8FC661E-0984-459A-B9B3-CD644180C40E}" srcId="{D7BC3AED-9FEC-48CB-B68B-24DA1D9C0A14}" destId="{DF24C9B6-CE8D-4338-8271-AEB8050A83EF}" srcOrd="4" destOrd="0" parTransId="{6A465BB3-602A-480D-BFC3-6A31493159F1}" sibTransId="{20C51D4C-92BF-4CDE-AEA9-BEDC237AAB44}"/>
    <dgm:cxn modelId="{F753E165-3EB0-4431-83E9-18D34EA0940D}" type="presOf" srcId="{4EE3FC57-81F2-48A3-8BB9-3AD5C51D53AC}" destId="{FB75CA88-ED15-42F0-9680-4E862EB96FC8}" srcOrd="0" destOrd="0" presId="urn:microsoft.com/office/officeart/2005/8/layout/default"/>
    <dgm:cxn modelId="{897ECD74-CB22-4D87-9550-58A52BB2AF8B}" type="presOf" srcId="{1B64CC6B-2359-4E9D-BD31-780FC03CC2A5}" destId="{8CDD215F-045F-40B0-BD1A-CDC9EEAC4F74}" srcOrd="0" destOrd="0" presId="urn:microsoft.com/office/officeart/2005/8/layout/default"/>
    <dgm:cxn modelId="{BFFFB178-14F8-45AE-B0D1-1ACFEBE3869A}" type="presOf" srcId="{241E885B-2739-42CD-8CFB-688825105788}" destId="{8097C59B-ECEE-4EFF-B960-8A7E5965CA01}" srcOrd="0" destOrd="0" presId="urn:microsoft.com/office/officeart/2005/8/layout/default"/>
    <dgm:cxn modelId="{A3282F93-897D-41C0-A761-E2725D552058}" type="presOf" srcId="{15D45EE5-B195-4136-A648-904AC214EB6F}" destId="{A793A56A-5CE0-472C-9377-3DBB1D5CF008}" srcOrd="0" destOrd="0" presId="urn:microsoft.com/office/officeart/2005/8/layout/default"/>
    <dgm:cxn modelId="{A9190898-7403-4E99-9D9B-C9E2D3C9A09F}" srcId="{D7BC3AED-9FEC-48CB-B68B-24DA1D9C0A14}" destId="{15D45EE5-B195-4136-A648-904AC214EB6F}" srcOrd="1" destOrd="0" parTransId="{3BEC4EB5-1D67-4272-83DB-EC2C906FFC6C}" sibTransId="{C1002EB1-895A-4A62-9102-8AAEF8E85CDA}"/>
    <dgm:cxn modelId="{727ED8A8-0732-4D4E-8D32-2B9938AB09C7}" type="presOf" srcId="{D7BC3AED-9FEC-48CB-B68B-24DA1D9C0A14}" destId="{1D435CF7-9894-43CD-8D96-3924BF6E68AA}" srcOrd="0" destOrd="0" presId="urn:microsoft.com/office/officeart/2005/8/layout/default"/>
    <dgm:cxn modelId="{56D8BCC8-0048-499F-BD9A-818CE489B7E6}" type="presOf" srcId="{B82BE3A9-EA53-4C47-B3CC-2D3F80434AC4}" destId="{56B6A51C-5930-4C7F-B131-0B937EBDEABF}" srcOrd="0" destOrd="0" presId="urn:microsoft.com/office/officeart/2005/8/layout/default"/>
    <dgm:cxn modelId="{69DC4BD1-F3CB-4F45-AE77-03F7C06034FB}" type="presOf" srcId="{DF24C9B6-CE8D-4338-8271-AEB8050A83EF}" destId="{39848D41-C28B-4F95-9AF8-97B02386F3C6}" srcOrd="0" destOrd="0" presId="urn:microsoft.com/office/officeart/2005/8/layout/default"/>
    <dgm:cxn modelId="{525BDBD5-67DB-4E55-A09C-761274C72720}" srcId="{D7BC3AED-9FEC-48CB-B68B-24DA1D9C0A14}" destId="{4EE3FC57-81F2-48A3-8BB9-3AD5C51D53AC}" srcOrd="0" destOrd="0" parTransId="{E99B03FC-57B5-4281-BF79-94D50B484E77}" sibTransId="{55534881-3528-410D-AFE4-EF668C28B316}"/>
    <dgm:cxn modelId="{973378F3-9970-4FAD-90B7-4D5528FA5FCD}" srcId="{D7BC3AED-9FEC-48CB-B68B-24DA1D9C0A14}" destId="{241E885B-2739-42CD-8CFB-688825105788}" srcOrd="3" destOrd="0" parTransId="{4ACB7305-1688-4765-A5DA-FD91A1B4A0AE}" sibTransId="{0CDE3F0B-D7AA-44BC-BC9D-81E6C6CE1D56}"/>
    <dgm:cxn modelId="{5688FEFC-92E9-4B2E-8674-6CF5617957C6}" srcId="{D7BC3AED-9FEC-48CB-B68B-24DA1D9C0A14}" destId="{1B64CC6B-2359-4E9D-BD31-780FC03CC2A5}" srcOrd="2" destOrd="0" parTransId="{217190EF-7CF6-4454-B781-65E3E2CCDC08}" sibTransId="{1FDA482E-06C2-4635-B332-1E4871FDFDD5}"/>
    <dgm:cxn modelId="{6DD22DAB-78A0-4394-8DDD-062E5FE87E71}" type="presParOf" srcId="{1D435CF7-9894-43CD-8D96-3924BF6E68AA}" destId="{FB75CA88-ED15-42F0-9680-4E862EB96FC8}" srcOrd="0" destOrd="0" presId="urn:microsoft.com/office/officeart/2005/8/layout/default"/>
    <dgm:cxn modelId="{01C0E0E0-42E7-4F98-BA41-27161396BF6E}" type="presParOf" srcId="{1D435CF7-9894-43CD-8D96-3924BF6E68AA}" destId="{1E4925D6-E5B1-4F66-8BA5-781EE271F8CB}" srcOrd="1" destOrd="0" presId="urn:microsoft.com/office/officeart/2005/8/layout/default"/>
    <dgm:cxn modelId="{EE10EA4C-F610-4A98-AFEC-CFF38FEB3F25}" type="presParOf" srcId="{1D435CF7-9894-43CD-8D96-3924BF6E68AA}" destId="{A793A56A-5CE0-472C-9377-3DBB1D5CF008}" srcOrd="2" destOrd="0" presId="urn:microsoft.com/office/officeart/2005/8/layout/default"/>
    <dgm:cxn modelId="{D44CFB85-E31F-4E9A-ABED-79FB86E9B219}" type="presParOf" srcId="{1D435CF7-9894-43CD-8D96-3924BF6E68AA}" destId="{468B94FE-F395-481D-B5F7-61DD387F58F1}" srcOrd="3" destOrd="0" presId="urn:microsoft.com/office/officeart/2005/8/layout/default"/>
    <dgm:cxn modelId="{0E132302-6C3F-42EF-94CA-6BE02F3E93DD}" type="presParOf" srcId="{1D435CF7-9894-43CD-8D96-3924BF6E68AA}" destId="{8CDD215F-045F-40B0-BD1A-CDC9EEAC4F74}" srcOrd="4" destOrd="0" presId="urn:microsoft.com/office/officeart/2005/8/layout/default"/>
    <dgm:cxn modelId="{3351CC3A-F6BD-4C66-8328-6E7076338018}" type="presParOf" srcId="{1D435CF7-9894-43CD-8D96-3924BF6E68AA}" destId="{476A6CCA-7102-4882-ACE7-5B430B4E7E65}" srcOrd="5" destOrd="0" presId="urn:microsoft.com/office/officeart/2005/8/layout/default"/>
    <dgm:cxn modelId="{547A8623-8B61-4F1A-BBBE-B6FB350EFFF7}" type="presParOf" srcId="{1D435CF7-9894-43CD-8D96-3924BF6E68AA}" destId="{8097C59B-ECEE-4EFF-B960-8A7E5965CA01}" srcOrd="6" destOrd="0" presId="urn:microsoft.com/office/officeart/2005/8/layout/default"/>
    <dgm:cxn modelId="{456D408B-7E9A-4412-91D2-E3D0E8BCA655}" type="presParOf" srcId="{1D435CF7-9894-43CD-8D96-3924BF6E68AA}" destId="{7903CCA9-9CE4-49F8-91AC-41CA2EDD0F9A}" srcOrd="7" destOrd="0" presId="urn:microsoft.com/office/officeart/2005/8/layout/default"/>
    <dgm:cxn modelId="{4CA13BCB-BE11-436C-A086-46164F4FE831}" type="presParOf" srcId="{1D435CF7-9894-43CD-8D96-3924BF6E68AA}" destId="{39848D41-C28B-4F95-9AF8-97B02386F3C6}" srcOrd="8" destOrd="0" presId="urn:microsoft.com/office/officeart/2005/8/layout/default"/>
    <dgm:cxn modelId="{6377EFB2-25B5-4097-9B42-2C29DC6F299F}" type="presParOf" srcId="{1D435CF7-9894-43CD-8D96-3924BF6E68AA}" destId="{DEBC4BD1-CBDB-4EF7-BE98-3703803031D1}" srcOrd="9" destOrd="0" presId="urn:microsoft.com/office/officeart/2005/8/layout/default"/>
    <dgm:cxn modelId="{51606A7E-954F-4A4D-91EC-D6DC2DF6E638}" type="presParOf" srcId="{1D435CF7-9894-43CD-8D96-3924BF6E68AA}" destId="{56B6A51C-5930-4C7F-B131-0B937EBDEAB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4CC09C-7D1E-4580-B9AA-F9E7FE093E3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380DF1C0-B18B-478F-AF74-624BFB5C59FA}">
      <dgm:prSet/>
      <dgm:spPr/>
      <dgm:t>
        <a:bodyPr/>
        <a:lstStyle/>
        <a:p>
          <a:pPr>
            <a:defRPr cap="all"/>
          </a:pPr>
          <a:r>
            <a:rPr lang="en-US"/>
            <a:t>If you spot any potential invasive species notify PLEON of the location.</a:t>
          </a:r>
        </a:p>
      </dgm:t>
    </dgm:pt>
    <dgm:pt modelId="{E40837EF-6663-4AF0-9615-A7D72A77F210}" type="parTrans" cxnId="{124BAC34-DC5E-454E-8545-ABF11F774810}">
      <dgm:prSet/>
      <dgm:spPr/>
      <dgm:t>
        <a:bodyPr/>
        <a:lstStyle/>
        <a:p>
          <a:endParaRPr lang="en-US"/>
        </a:p>
      </dgm:t>
    </dgm:pt>
    <dgm:pt modelId="{4B976138-B8D2-46EC-B816-000C20C968CE}" type="sibTrans" cxnId="{124BAC34-DC5E-454E-8545-ABF11F774810}">
      <dgm:prSet/>
      <dgm:spPr/>
      <dgm:t>
        <a:bodyPr/>
        <a:lstStyle/>
        <a:p>
          <a:endParaRPr lang="en-US"/>
        </a:p>
      </dgm:t>
    </dgm:pt>
    <dgm:pt modelId="{C0D31613-0642-4E82-A858-0F1CBEC47565}">
      <dgm:prSet/>
      <dgm:spPr/>
      <dgm:t>
        <a:bodyPr/>
        <a:lstStyle/>
        <a:p>
          <a:pPr>
            <a:defRPr cap="all"/>
          </a:pPr>
          <a:r>
            <a:rPr lang="en-US"/>
            <a:t>Mail in sample</a:t>
          </a:r>
        </a:p>
      </dgm:t>
    </dgm:pt>
    <dgm:pt modelId="{3D290422-C1FD-4A54-8576-8D1BA9627179}" type="parTrans" cxnId="{24164DD9-127F-48D8-8B61-155FC9ABCA9F}">
      <dgm:prSet/>
      <dgm:spPr/>
      <dgm:t>
        <a:bodyPr/>
        <a:lstStyle/>
        <a:p>
          <a:endParaRPr lang="en-US"/>
        </a:p>
      </dgm:t>
    </dgm:pt>
    <dgm:pt modelId="{B4B8E2DB-3C30-4642-AF1A-E9EAB1BD842F}" type="sibTrans" cxnId="{24164DD9-127F-48D8-8B61-155FC9ABCA9F}">
      <dgm:prSet/>
      <dgm:spPr/>
      <dgm:t>
        <a:bodyPr/>
        <a:lstStyle/>
        <a:p>
          <a:endParaRPr lang="en-US"/>
        </a:p>
      </dgm:t>
    </dgm:pt>
    <dgm:pt modelId="{0565026F-BBB1-4D7B-9FED-3E27AABA77B0}" type="pres">
      <dgm:prSet presAssocID="{FD4CC09C-7D1E-4580-B9AA-F9E7FE093E38}" presName="root" presStyleCnt="0">
        <dgm:presLayoutVars>
          <dgm:dir/>
          <dgm:resizeHandles val="exact"/>
        </dgm:presLayoutVars>
      </dgm:prSet>
      <dgm:spPr/>
    </dgm:pt>
    <dgm:pt modelId="{7D8D468F-278D-4727-A010-BAB8E859E5D9}" type="pres">
      <dgm:prSet presAssocID="{380DF1C0-B18B-478F-AF74-624BFB5C59FA}" presName="compNode" presStyleCnt="0"/>
      <dgm:spPr/>
    </dgm:pt>
    <dgm:pt modelId="{1925076F-4D08-4E21-8CDC-962BD7310915}" type="pres">
      <dgm:prSet presAssocID="{380DF1C0-B18B-478F-AF74-624BFB5C59FA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9FEDBF42-31D0-4EAF-BB7B-0D8F964B8B3E}" type="pres">
      <dgm:prSet presAssocID="{380DF1C0-B18B-478F-AF74-624BFB5C59F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af"/>
        </a:ext>
      </dgm:extLst>
    </dgm:pt>
    <dgm:pt modelId="{4C3EDA01-3E56-4761-8520-7330400E7FAC}" type="pres">
      <dgm:prSet presAssocID="{380DF1C0-B18B-478F-AF74-624BFB5C59FA}" presName="spaceRect" presStyleCnt="0"/>
      <dgm:spPr/>
    </dgm:pt>
    <dgm:pt modelId="{B98B9EC9-84D5-47EE-974C-64D9A5C20B1E}" type="pres">
      <dgm:prSet presAssocID="{380DF1C0-B18B-478F-AF74-624BFB5C59FA}" presName="textRect" presStyleLbl="revTx" presStyleIdx="0" presStyleCnt="2">
        <dgm:presLayoutVars>
          <dgm:chMax val="1"/>
          <dgm:chPref val="1"/>
        </dgm:presLayoutVars>
      </dgm:prSet>
      <dgm:spPr/>
    </dgm:pt>
    <dgm:pt modelId="{2D4CA9A3-5BFF-4684-A754-BF04EE815CA1}" type="pres">
      <dgm:prSet presAssocID="{4B976138-B8D2-46EC-B816-000C20C968CE}" presName="sibTrans" presStyleCnt="0"/>
      <dgm:spPr/>
    </dgm:pt>
    <dgm:pt modelId="{3872EC2D-AFBA-43A8-80B4-7E933F176575}" type="pres">
      <dgm:prSet presAssocID="{C0D31613-0642-4E82-A858-0F1CBEC47565}" presName="compNode" presStyleCnt="0"/>
      <dgm:spPr/>
    </dgm:pt>
    <dgm:pt modelId="{A82320BD-55E8-44E5-A7C2-0CC0B1E7B63E}" type="pres">
      <dgm:prSet presAssocID="{C0D31613-0642-4E82-A858-0F1CBEC47565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79A0145B-946D-4481-9824-541C7987775E}" type="pres">
      <dgm:prSet presAssocID="{C0D31613-0642-4E82-A858-0F1CBEC4756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D60DE20D-D3F0-46ED-9C9E-87E6E714979D}" type="pres">
      <dgm:prSet presAssocID="{C0D31613-0642-4E82-A858-0F1CBEC47565}" presName="spaceRect" presStyleCnt="0"/>
      <dgm:spPr/>
    </dgm:pt>
    <dgm:pt modelId="{499A2170-5D09-49B7-BBA7-81C7D32B30AD}" type="pres">
      <dgm:prSet presAssocID="{C0D31613-0642-4E82-A858-0F1CBEC4756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32A5F2A-F7BF-470A-BF5A-EFBBEBFB580B}" type="presOf" srcId="{FD4CC09C-7D1E-4580-B9AA-F9E7FE093E38}" destId="{0565026F-BBB1-4D7B-9FED-3E27AABA77B0}" srcOrd="0" destOrd="0" presId="urn:microsoft.com/office/officeart/2018/5/layout/IconLeafLabelList"/>
    <dgm:cxn modelId="{124BAC34-DC5E-454E-8545-ABF11F774810}" srcId="{FD4CC09C-7D1E-4580-B9AA-F9E7FE093E38}" destId="{380DF1C0-B18B-478F-AF74-624BFB5C59FA}" srcOrd="0" destOrd="0" parTransId="{E40837EF-6663-4AF0-9615-A7D72A77F210}" sibTransId="{4B976138-B8D2-46EC-B816-000C20C968CE}"/>
    <dgm:cxn modelId="{9FB8397C-39F5-49C2-837F-305AE5267E08}" type="presOf" srcId="{C0D31613-0642-4E82-A858-0F1CBEC47565}" destId="{499A2170-5D09-49B7-BBA7-81C7D32B30AD}" srcOrd="0" destOrd="0" presId="urn:microsoft.com/office/officeart/2018/5/layout/IconLeafLabelList"/>
    <dgm:cxn modelId="{D22FC786-D367-4D68-A6F7-E50B85297884}" type="presOf" srcId="{380DF1C0-B18B-478F-AF74-624BFB5C59FA}" destId="{B98B9EC9-84D5-47EE-974C-64D9A5C20B1E}" srcOrd="0" destOrd="0" presId="urn:microsoft.com/office/officeart/2018/5/layout/IconLeafLabelList"/>
    <dgm:cxn modelId="{24164DD9-127F-48D8-8B61-155FC9ABCA9F}" srcId="{FD4CC09C-7D1E-4580-B9AA-F9E7FE093E38}" destId="{C0D31613-0642-4E82-A858-0F1CBEC47565}" srcOrd="1" destOrd="0" parTransId="{3D290422-C1FD-4A54-8576-8D1BA9627179}" sibTransId="{B4B8E2DB-3C30-4642-AF1A-E9EAB1BD842F}"/>
    <dgm:cxn modelId="{43608630-DC99-432F-90AE-C4B80A17F2BD}" type="presParOf" srcId="{0565026F-BBB1-4D7B-9FED-3E27AABA77B0}" destId="{7D8D468F-278D-4727-A010-BAB8E859E5D9}" srcOrd="0" destOrd="0" presId="urn:microsoft.com/office/officeart/2018/5/layout/IconLeafLabelList"/>
    <dgm:cxn modelId="{92A0BE8A-AD87-434E-AC3A-663D69DE4C3D}" type="presParOf" srcId="{7D8D468F-278D-4727-A010-BAB8E859E5D9}" destId="{1925076F-4D08-4E21-8CDC-962BD7310915}" srcOrd="0" destOrd="0" presId="urn:microsoft.com/office/officeart/2018/5/layout/IconLeafLabelList"/>
    <dgm:cxn modelId="{943509FE-7CC9-4903-82B4-75AE6235366A}" type="presParOf" srcId="{7D8D468F-278D-4727-A010-BAB8E859E5D9}" destId="{9FEDBF42-31D0-4EAF-BB7B-0D8F964B8B3E}" srcOrd="1" destOrd="0" presId="urn:microsoft.com/office/officeart/2018/5/layout/IconLeafLabelList"/>
    <dgm:cxn modelId="{DDFF3298-90A3-422C-942E-965EEC7EFF4C}" type="presParOf" srcId="{7D8D468F-278D-4727-A010-BAB8E859E5D9}" destId="{4C3EDA01-3E56-4761-8520-7330400E7FAC}" srcOrd="2" destOrd="0" presId="urn:microsoft.com/office/officeart/2018/5/layout/IconLeafLabelList"/>
    <dgm:cxn modelId="{F5F75932-DF82-40D9-ADE9-EF21F178C505}" type="presParOf" srcId="{7D8D468F-278D-4727-A010-BAB8E859E5D9}" destId="{B98B9EC9-84D5-47EE-974C-64D9A5C20B1E}" srcOrd="3" destOrd="0" presId="urn:microsoft.com/office/officeart/2018/5/layout/IconLeafLabelList"/>
    <dgm:cxn modelId="{500C233D-D5DA-4902-BA65-F81A33EFEF7D}" type="presParOf" srcId="{0565026F-BBB1-4D7B-9FED-3E27AABA77B0}" destId="{2D4CA9A3-5BFF-4684-A754-BF04EE815CA1}" srcOrd="1" destOrd="0" presId="urn:microsoft.com/office/officeart/2018/5/layout/IconLeafLabelList"/>
    <dgm:cxn modelId="{9EF2F7AB-E71E-4685-AA89-BA1EBDA2FECE}" type="presParOf" srcId="{0565026F-BBB1-4D7B-9FED-3E27AABA77B0}" destId="{3872EC2D-AFBA-43A8-80B4-7E933F176575}" srcOrd="2" destOrd="0" presId="urn:microsoft.com/office/officeart/2018/5/layout/IconLeafLabelList"/>
    <dgm:cxn modelId="{AE93E636-E45F-4DD9-8DBE-74B8FC4EFB70}" type="presParOf" srcId="{3872EC2D-AFBA-43A8-80B4-7E933F176575}" destId="{A82320BD-55E8-44E5-A7C2-0CC0B1E7B63E}" srcOrd="0" destOrd="0" presId="urn:microsoft.com/office/officeart/2018/5/layout/IconLeafLabelList"/>
    <dgm:cxn modelId="{98591C5E-C373-4094-8369-DCF44A279190}" type="presParOf" srcId="{3872EC2D-AFBA-43A8-80B4-7E933F176575}" destId="{79A0145B-946D-4481-9824-541C7987775E}" srcOrd="1" destOrd="0" presId="urn:microsoft.com/office/officeart/2018/5/layout/IconLeafLabelList"/>
    <dgm:cxn modelId="{C02A873D-F6D9-43C4-86FC-514BD1A3505E}" type="presParOf" srcId="{3872EC2D-AFBA-43A8-80B4-7E933F176575}" destId="{D60DE20D-D3F0-46ED-9C9E-87E6E714979D}" srcOrd="2" destOrd="0" presId="urn:microsoft.com/office/officeart/2018/5/layout/IconLeafLabelList"/>
    <dgm:cxn modelId="{42B99D38-D27F-4373-A010-A4A8397440A5}" type="presParOf" srcId="{3872EC2D-AFBA-43A8-80B4-7E933F176575}" destId="{499A2170-5D09-49B7-BBA7-81C7D32B30A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1ABDB-5133-424D-BC5C-FC337676B8B2}">
      <dsp:nvSpPr>
        <dsp:cNvPr id="0" name=""/>
        <dsp:cNvSpPr/>
      </dsp:nvSpPr>
      <dsp:spPr>
        <a:xfrm>
          <a:off x="0" y="473"/>
          <a:ext cx="6912245" cy="6512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0A951-B6A4-4C9A-B551-26F33A73237B}">
      <dsp:nvSpPr>
        <dsp:cNvPr id="0" name=""/>
        <dsp:cNvSpPr/>
      </dsp:nvSpPr>
      <dsp:spPr>
        <a:xfrm>
          <a:off x="197014" y="147012"/>
          <a:ext cx="358207" cy="3582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70A70-46BA-421A-BB3D-7F9DBD97F815}">
      <dsp:nvSpPr>
        <dsp:cNvPr id="0" name=""/>
        <dsp:cNvSpPr/>
      </dsp:nvSpPr>
      <dsp:spPr>
        <a:xfrm>
          <a:off x="752236" y="473"/>
          <a:ext cx="6160008" cy="65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8" tIns="68928" rIns="68928" bIns="6892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Module 1: The biology and life history of aquatic plants</a:t>
          </a:r>
        </a:p>
      </dsp:txBody>
      <dsp:txXfrm>
        <a:off x="752236" y="473"/>
        <a:ext cx="6160008" cy="651286"/>
      </dsp:txXfrm>
    </dsp:sp>
    <dsp:sp modelId="{A6720E36-337A-41BD-9766-5729B7D24057}">
      <dsp:nvSpPr>
        <dsp:cNvPr id="0" name=""/>
        <dsp:cNvSpPr/>
      </dsp:nvSpPr>
      <dsp:spPr>
        <a:xfrm>
          <a:off x="0" y="814581"/>
          <a:ext cx="6912245" cy="6512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D5BD1-15B3-42B5-807B-6D11F43F4A7D}">
      <dsp:nvSpPr>
        <dsp:cNvPr id="0" name=""/>
        <dsp:cNvSpPr/>
      </dsp:nvSpPr>
      <dsp:spPr>
        <a:xfrm>
          <a:off x="197014" y="961120"/>
          <a:ext cx="358207" cy="3582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7B570-E4A8-4090-9234-3DE44B2FA2F7}">
      <dsp:nvSpPr>
        <dsp:cNvPr id="0" name=""/>
        <dsp:cNvSpPr/>
      </dsp:nvSpPr>
      <dsp:spPr>
        <a:xfrm>
          <a:off x="752236" y="814581"/>
          <a:ext cx="6160008" cy="65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8" tIns="68928" rIns="68928" bIns="6892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Module 2: Benefits/Management</a:t>
          </a:r>
        </a:p>
      </dsp:txBody>
      <dsp:txXfrm>
        <a:off x="752236" y="814581"/>
        <a:ext cx="6160008" cy="651286"/>
      </dsp:txXfrm>
    </dsp:sp>
    <dsp:sp modelId="{87F3679E-0567-4B79-AA6D-DC12B54D5245}">
      <dsp:nvSpPr>
        <dsp:cNvPr id="0" name=""/>
        <dsp:cNvSpPr/>
      </dsp:nvSpPr>
      <dsp:spPr>
        <a:xfrm>
          <a:off x="0" y="1628689"/>
          <a:ext cx="6912245" cy="6512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8869C-CDF4-40EA-9F2C-95522F550916}">
      <dsp:nvSpPr>
        <dsp:cNvPr id="0" name=""/>
        <dsp:cNvSpPr/>
      </dsp:nvSpPr>
      <dsp:spPr>
        <a:xfrm>
          <a:off x="197014" y="1775229"/>
          <a:ext cx="358207" cy="3582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8ACFE-FDC8-4BE9-A265-18B0955B5950}">
      <dsp:nvSpPr>
        <dsp:cNvPr id="0" name=""/>
        <dsp:cNvSpPr/>
      </dsp:nvSpPr>
      <dsp:spPr>
        <a:xfrm>
          <a:off x="752236" y="1628689"/>
          <a:ext cx="6160008" cy="65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8" tIns="68928" rIns="68928" bIns="6892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Module 3: Aquatic Plants – Basic Types</a:t>
          </a:r>
        </a:p>
      </dsp:txBody>
      <dsp:txXfrm>
        <a:off x="752236" y="1628689"/>
        <a:ext cx="6160008" cy="651286"/>
      </dsp:txXfrm>
    </dsp:sp>
    <dsp:sp modelId="{6284D3A8-B90E-4C77-A907-D5211887B97F}">
      <dsp:nvSpPr>
        <dsp:cNvPr id="0" name=""/>
        <dsp:cNvSpPr/>
      </dsp:nvSpPr>
      <dsp:spPr>
        <a:xfrm>
          <a:off x="0" y="2442798"/>
          <a:ext cx="6912245" cy="6512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71AE2-D9C1-4081-A176-0343340846FE}">
      <dsp:nvSpPr>
        <dsp:cNvPr id="0" name=""/>
        <dsp:cNvSpPr/>
      </dsp:nvSpPr>
      <dsp:spPr>
        <a:xfrm>
          <a:off x="197014" y="2589337"/>
          <a:ext cx="358207" cy="3582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46A75-667C-4E86-9E35-F2EA67166A9B}">
      <dsp:nvSpPr>
        <dsp:cNvPr id="0" name=""/>
        <dsp:cNvSpPr/>
      </dsp:nvSpPr>
      <dsp:spPr>
        <a:xfrm>
          <a:off x="752236" y="2442798"/>
          <a:ext cx="6160008" cy="65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8" tIns="68928" rIns="68928" bIns="6892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Module 4: Invasive aquatic plants in PA Citizen Science – Surveys!</a:t>
          </a:r>
        </a:p>
      </dsp:txBody>
      <dsp:txXfrm>
        <a:off x="752236" y="2442798"/>
        <a:ext cx="6160008" cy="651286"/>
      </dsp:txXfrm>
    </dsp:sp>
    <dsp:sp modelId="{600AD750-0635-46C4-917B-37A38666C64D}">
      <dsp:nvSpPr>
        <dsp:cNvPr id="0" name=""/>
        <dsp:cNvSpPr/>
      </dsp:nvSpPr>
      <dsp:spPr>
        <a:xfrm>
          <a:off x="0" y="3256906"/>
          <a:ext cx="6912245" cy="6512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6FA90-324B-4463-ADFB-5F8A269ECDA6}">
      <dsp:nvSpPr>
        <dsp:cNvPr id="0" name=""/>
        <dsp:cNvSpPr/>
      </dsp:nvSpPr>
      <dsp:spPr>
        <a:xfrm>
          <a:off x="197014" y="3403446"/>
          <a:ext cx="358207" cy="3582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30E20-136B-40AC-AC53-4874B4226B7D}">
      <dsp:nvSpPr>
        <dsp:cNvPr id="0" name=""/>
        <dsp:cNvSpPr/>
      </dsp:nvSpPr>
      <dsp:spPr>
        <a:xfrm>
          <a:off x="752236" y="3256906"/>
          <a:ext cx="6160008" cy="65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8" tIns="68928" rIns="68928" bIns="6892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Hands on IDs and sampling techniques</a:t>
          </a:r>
        </a:p>
      </dsp:txBody>
      <dsp:txXfrm>
        <a:off x="752236" y="3256906"/>
        <a:ext cx="6160008" cy="651286"/>
      </dsp:txXfrm>
    </dsp:sp>
    <dsp:sp modelId="{19631F0A-9FF1-4D40-BB51-40C4368B1B12}">
      <dsp:nvSpPr>
        <dsp:cNvPr id="0" name=""/>
        <dsp:cNvSpPr/>
      </dsp:nvSpPr>
      <dsp:spPr>
        <a:xfrm>
          <a:off x="0" y="4071014"/>
          <a:ext cx="6912245" cy="6512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F077D-3E42-4634-9541-31AA868810B3}">
      <dsp:nvSpPr>
        <dsp:cNvPr id="0" name=""/>
        <dsp:cNvSpPr/>
      </dsp:nvSpPr>
      <dsp:spPr>
        <a:xfrm>
          <a:off x="197014" y="4217554"/>
          <a:ext cx="358207" cy="35820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9E724-2C85-4228-BA1F-50E76A4A3ECF}">
      <dsp:nvSpPr>
        <dsp:cNvPr id="0" name=""/>
        <dsp:cNvSpPr/>
      </dsp:nvSpPr>
      <dsp:spPr>
        <a:xfrm>
          <a:off x="752236" y="4071014"/>
          <a:ext cx="6160008" cy="65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8" tIns="68928" rIns="68928" bIns="6892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Break for Q/A</a:t>
          </a:r>
        </a:p>
      </dsp:txBody>
      <dsp:txXfrm>
        <a:off x="752236" y="4071014"/>
        <a:ext cx="6160008" cy="651286"/>
      </dsp:txXfrm>
    </dsp:sp>
    <dsp:sp modelId="{F57F4DEE-31D5-498F-B7B6-57B4EA26D278}">
      <dsp:nvSpPr>
        <dsp:cNvPr id="0" name=""/>
        <dsp:cNvSpPr/>
      </dsp:nvSpPr>
      <dsp:spPr>
        <a:xfrm>
          <a:off x="0" y="4885123"/>
          <a:ext cx="6912245" cy="6512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D578F-B530-4DEA-A22B-AA3573A26A06}">
      <dsp:nvSpPr>
        <dsp:cNvPr id="0" name=""/>
        <dsp:cNvSpPr/>
      </dsp:nvSpPr>
      <dsp:spPr>
        <a:xfrm>
          <a:off x="197014" y="5031662"/>
          <a:ext cx="358207" cy="35820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E36A1-7DC7-4F06-9F0C-4F67433440C3}">
      <dsp:nvSpPr>
        <dsp:cNvPr id="0" name=""/>
        <dsp:cNvSpPr/>
      </dsp:nvSpPr>
      <dsp:spPr>
        <a:xfrm>
          <a:off x="752236" y="4885123"/>
          <a:ext cx="6160008" cy="65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28" tIns="68928" rIns="68928" bIns="6892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Resources</a:t>
          </a:r>
        </a:p>
      </dsp:txBody>
      <dsp:txXfrm>
        <a:off x="752236" y="4885123"/>
        <a:ext cx="6160008" cy="651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3B530-7F13-4D91-98B8-39FCC4804074}">
      <dsp:nvSpPr>
        <dsp:cNvPr id="0" name=""/>
        <dsp:cNvSpPr/>
      </dsp:nvSpPr>
      <dsp:spPr>
        <a:xfrm>
          <a:off x="0" y="531"/>
          <a:ext cx="10233025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92DCC-3D54-4DDE-AF6B-DAC76F5361FE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48DF2-F56F-4744-8CB3-37097CF6E2AC}">
      <dsp:nvSpPr>
        <dsp:cNvPr id="0" name=""/>
        <dsp:cNvSpPr/>
      </dsp:nvSpPr>
      <dsp:spPr>
        <a:xfrm>
          <a:off x="1435590" y="531"/>
          <a:ext cx="8797434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Introduced species</a:t>
          </a:r>
          <a:r>
            <a:rPr lang="en-US" sz="2100" kern="1200"/>
            <a:t> -- A species living outside of its natural geographic range. Can be deliberately or accidentally introduced or brought into the new ecosystem. Also called </a:t>
          </a:r>
          <a:r>
            <a:rPr lang="en-US" sz="2100" i="1" kern="1200"/>
            <a:t>exotic</a:t>
          </a:r>
          <a:r>
            <a:rPr lang="en-US" sz="2100" kern="1200"/>
            <a:t>, </a:t>
          </a:r>
          <a:r>
            <a:rPr lang="en-US" sz="2100" i="1" kern="1200"/>
            <a:t>non-native</a:t>
          </a:r>
          <a:r>
            <a:rPr lang="en-US" sz="2100" kern="1200"/>
            <a:t>, </a:t>
          </a:r>
          <a:r>
            <a:rPr lang="en-US" sz="2100" i="1" kern="1200"/>
            <a:t>nuisance or invasive species</a:t>
          </a:r>
          <a:r>
            <a:rPr lang="en-US" sz="2100" kern="1200"/>
            <a:t>.</a:t>
          </a:r>
        </a:p>
      </dsp:txBody>
      <dsp:txXfrm>
        <a:off x="1435590" y="531"/>
        <a:ext cx="8797434" cy="1242935"/>
      </dsp:txXfrm>
    </dsp:sp>
    <dsp:sp modelId="{8BA3F7EA-282A-46F9-A48C-28AEF1D8E07F}">
      <dsp:nvSpPr>
        <dsp:cNvPr id="0" name=""/>
        <dsp:cNvSpPr/>
      </dsp:nvSpPr>
      <dsp:spPr>
        <a:xfrm>
          <a:off x="0" y="1554201"/>
          <a:ext cx="10233025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FCF4E-F0E6-4011-AE79-A6331E2D87FD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1C3C8-0F99-4DA0-9640-30D7D7AF0E6C}">
      <dsp:nvSpPr>
        <dsp:cNvPr id="0" name=""/>
        <dsp:cNvSpPr/>
      </dsp:nvSpPr>
      <dsp:spPr>
        <a:xfrm>
          <a:off x="1435590" y="1554201"/>
          <a:ext cx="8797434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Invasive</a:t>
          </a:r>
          <a:r>
            <a:rPr lang="en-US" sz="2100" kern="1200"/>
            <a:t> -- Spreading or taking over. Invasive species often take over or dominate a habitat.</a:t>
          </a:r>
        </a:p>
      </dsp:txBody>
      <dsp:txXfrm>
        <a:off x="1435590" y="1554201"/>
        <a:ext cx="8797434" cy="1242935"/>
      </dsp:txXfrm>
    </dsp:sp>
    <dsp:sp modelId="{FCA6CAD9-62EA-470A-B2E3-D25A999E5CFF}">
      <dsp:nvSpPr>
        <dsp:cNvPr id="0" name=""/>
        <dsp:cNvSpPr/>
      </dsp:nvSpPr>
      <dsp:spPr>
        <a:xfrm>
          <a:off x="0" y="3107870"/>
          <a:ext cx="10233025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4C60E-59FB-4D99-A624-EA7126A1BC79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857B7-BC2A-49A9-BBEE-589CB6468675}">
      <dsp:nvSpPr>
        <dsp:cNvPr id="0" name=""/>
        <dsp:cNvSpPr/>
      </dsp:nvSpPr>
      <dsp:spPr>
        <a:xfrm>
          <a:off x="1435590" y="3107870"/>
          <a:ext cx="8797434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Native</a:t>
          </a:r>
          <a:r>
            <a:rPr lang="en-US" sz="2100" kern="1200"/>
            <a:t> -- An animal or plant originating in a region or geographic range. For example, brook trout are native to Pennsylvania</a:t>
          </a:r>
        </a:p>
      </dsp:txBody>
      <dsp:txXfrm>
        <a:off x="1435590" y="3107870"/>
        <a:ext cx="8797434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5CA88-ED15-42F0-9680-4E862EB96FC8}">
      <dsp:nvSpPr>
        <dsp:cNvPr id="0" name=""/>
        <dsp:cNvSpPr/>
      </dsp:nvSpPr>
      <dsp:spPr>
        <a:xfrm>
          <a:off x="0" y="97085"/>
          <a:ext cx="3197820" cy="19186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Eurasian watermilfoil</a:t>
          </a:r>
        </a:p>
      </dsp:txBody>
      <dsp:txXfrm>
        <a:off x="0" y="97085"/>
        <a:ext cx="3197820" cy="1918692"/>
      </dsp:txXfrm>
    </dsp:sp>
    <dsp:sp modelId="{A793A56A-5CE0-472C-9377-3DBB1D5CF008}">
      <dsp:nvSpPr>
        <dsp:cNvPr id="0" name=""/>
        <dsp:cNvSpPr/>
      </dsp:nvSpPr>
      <dsp:spPr>
        <a:xfrm>
          <a:off x="3517602" y="97085"/>
          <a:ext cx="3197820" cy="19186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Variable-leaf milfoil</a:t>
          </a:r>
        </a:p>
      </dsp:txBody>
      <dsp:txXfrm>
        <a:off x="3517602" y="97085"/>
        <a:ext cx="3197820" cy="1918692"/>
      </dsp:txXfrm>
    </dsp:sp>
    <dsp:sp modelId="{8CDD215F-045F-40B0-BD1A-CDC9EEAC4F74}">
      <dsp:nvSpPr>
        <dsp:cNvPr id="0" name=""/>
        <dsp:cNvSpPr/>
      </dsp:nvSpPr>
      <dsp:spPr>
        <a:xfrm>
          <a:off x="7035204" y="97085"/>
          <a:ext cx="3197820" cy="19186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Water chestnut</a:t>
          </a:r>
        </a:p>
      </dsp:txBody>
      <dsp:txXfrm>
        <a:off x="7035204" y="97085"/>
        <a:ext cx="3197820" cy="1918692"/>
      </dsp:txXfrm>
    </dsp:sp>
    <dsp:sp modelId="{8097C59B-ECEE-4EFF-B960-8A7E5965CA01}">
      <dsp:nvSpPr>
        <dsp:cNvPr id="0" name=""/>
        <dsp:cNvSpPr/>
      </dsp:nvSpPr>
      <dsp:spPr>
        <a:xfrm>
          <a:off x="0" y="2335560"/>
          <a:ext cx="3197820" cy="19186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Hydrilla</a:t>
          </a:r>
        </a:p>
      </dsp:txBody>
      <dsp:txXfrm>
        <a:off x="0" y="2335560"/>
        <a:ext cx="3197820" cy="1918692"/>
      </dsp:txXfrm>
    </dsp:sp>
    <dsp:sp modelId="{39848D41-C28B-4F95-9AF8-97B02386F3C6}">
      <dsp:nvSpPr>
        <dsp:cNvPr id="0" name=""/>
        <dsp:cNvSpPr/>
      </dsp:nvSpPr>
      <dsp:spPr>
        <a:xfrm>
          <a:off x="3517602" y="2335560"/>
          <a:ext cx="3197820" cy="19186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Curly Leaf Pondweed</a:t>
          </a:r>
        </a:p>
      </dsp:txBody>
      <dsp:txXfrm>
        <a:off x="3517602" y="2335560"/>
        <a:ext cx="3197820" cy="1918692"/>
      </dsp:txXfrm>
    </dsp:sp>
    <dsp:sp modelId="{56B6A51C-5930-4C7F-B131-0B937EBDEABF}">
      <dsp:nvSpPr>
        <dsp:cNvPr id="0" name=""/>
        <dsp:cNvSpPr/>
      </dsp:nvSpPr>
      <dsp:spPr>
        <a:xfrm>
          <a:off x="7035204" y="2335560"/>
          <a:ext cx="3197820" cy="19186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Fanwort</a:t>
          </a:r>
        </a:p>
      </dsp:txBody>
      <dsp:txXfrm>
        <a:off x="7035204" y="2335560"/>
        <a:ext cx="3197820" cy="1918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5076F-4D08-4E21-8CDC-962BD7310915}">
      <dsp:nvSpPr>
        <dsp:cNvPr id="0" name=""/>
        <dsp:cNvSpPr/>
      </dsp:nvSpPr>
      <dsp:spPr>
        <a:xfrm>
          <a:off x="644747" y="1148441"/>
          <a:ext cx="1921500" cy="1921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DBF42-31D0-4EAF-BB7B-0D8F964B8B3E}">
      <dsp:nvSpPr>
        <dsp:cNvPr id="0" name=""/>
        <dsp:cNvSpPr/>
      </dsp:nvSpPr>
      <dsp:spPr>
        <a:xfrm>
          <a:off x="1054247" y="1557941"/>
          <a:ext cx="1102500" cy="1102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B9EC9-84D5-47EE-974C-64D9A5C20B1E}">
      <dsp:nvSpPr>
        <dsp:cNvPr id="0" name=""/>
        <dsp:cNvSpPr/>
      </dsp:nvSpPr>
      <dsp:spPr>
        <a:xfrm>
          <a:off x="30497" y="3668441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If you spot any potential invasive species notify PLEON of the location.</a:t>
          </a:r>
        </a:p>
      </dsp:txBody>
      <dsp:txXfrm>
        <a:off x="30497" y="3668441"/>
        <a:ext cx="3150000" cy="720000"/>
      </dsp:txXfrm>
    </dsp:sp>
    <dsp:sp modelId="{A82320BD-55E8-44E5-A7C2-0CC0B1E7B63E}">
      <dsp:nvSpPr>
        <dsp:cNvPr id="0" name=""/>
        <dsp:cNvSpPr/>
      </dsp:nvSpPr>
      <dsp:spPr>
        <a:xfrm>
          <a:off x="4345997" y="1148441"/>
          <a:ext cx="1921500" cy="19215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0145B-946D-4481-9824-541C7987775E}">
      <dsp:nvSpPr>
        <dsp:cNvPr id="0" name=""/>
        <dsp:cNvSpPr/>
      </dsp:nvSpPr>
      <dsp:spPr>
        <a:xfrm>
          <a:off x="4755497" y="1557941"/>
          <a:ext cx="1102500" cy="1102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A2170-5D09-49B7-BBA7-81C7D32B30AD}">
      <dsp:nvSpPr>
        <dsp:cNvPr id="0" name=""/>
        <dsp:cNvSpPr/>
      </dsp:nvSpPr>
      <dsp:spPr>
        <a:xfrm>
          <a:off x="3731747" y="3668441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Mail in sample</a:t>
          </a:r>
        </a:p>
      </dsp:txBody>
      <dsp:txXfrm>
        <a:off x="3731747" y="3668441"/>
        <a:ext cx="315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72E2-36FB-1F49-A5D2-A22A8F77BC6C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2774F-6FB3-2D43-B7C2-1632277B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C37B9-0521-C04B-8639-A97A288107BE}" type="slidenum">
              <a:rPr lang="en-US" altLang="x-none"/>
              <a:pPr/>
              <a:t>12</a:t>
            </a:fld>
            <a:endParaRPr lang="en-US" altLang="x-none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These include horsetail (Equisetum), cattails (Typha), bulrushes (Scirpus), sedges, rushes, pickerel weed (Pontedaria), arrowhead (Sagittaria) and many others.  </a:t>
            </a:r>
          </a:p>
          <a:p>
            <a:r>
              <a:rPr lang="en-US" altLang="x-none"/>
              <a:t>Emergent plants often constitute the largest plant  biomass in a wetland, however much of this is not directly available to fauna in the wetland foodchain.  </a:t>
            </a:r>
          </a:p>
        </p:txBody>
      </p:sp>
    </p:spTree>
    <p:extLst>
      <p:ext uri="{BB962C8B-B14F-4D97-AF65-F5344CB8AC3E}">
        <p14:creationId xmlns:p14="http://schemas.microsoft.com/office/powerpoint/2010/main" val="200941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A9C2C-9D92-2240-9E55-44B5A3E5FC70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These include pondweeds (</a:t>
            </a:r>
            <a:r>
              <a:rPr lang="en-US" altLang="x-none" i="1"/>
              <a:t>Potomageton</a:t>
            </a:r>
            <a:r>
              <a:rPr lang="en-US" altLang="x-none"/>
              <a:t>), water lilies (</a:t>
            </a:r>
            <a:r>
              <a:rPr lang="en-US" altLang="x-none" i="1"/>
              <a:t>Nuphar, Nymphaea</a:t>
            </a:r>
            <a:r>
              <a:rPr lang="en-US" altLang="x-none"/>
              <a:t>), water shield (</a:t>
            </a:r>
            <a:r>
              <a:rPr lang="en-US" altLang="x-none" i="1"/>
              <a:t>Brasenia</a:t>
            </a:r>
            <a:r>
              <a:rPr lang="en-US" altLang="x-none"/>
              <a:t>).  </a:t>
            </a:r>
          </a:p>
          <a:p>
            <a:r>
              <a:rPr lang="en-US" altLang="x-none"/>
              <a:t>The leaves are connected to the bottom by petioles alone (water lilies) or through a combination of petioles and stems (pondweeds).  Some have underwater leaves in addition to the floating leaves (some pondweeds). </a:t>
            </a:r>
          </a:p>
          <a:p>
            <a:r>
              <a:rPr lang="en-US" altLang="x-non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915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0A3AE-DFB1-CF4D-83A1-F726C531755F}" type="slidenum">
              <a:rPr lang="en-US" altLang="x-none"/>
              <a:pPr/>
              <a:t>14</a:t>
            </a:fld>
            <a:endParaRPr lang="en-US" altLang="x-none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These include duckweeds (</a:t>
            </a:r>
            <a:r>
              <a:rPr lang="en-US" altLang="x-none" i="1"/>
              <a:t>Lemna</a:t>
            </a:r>
            <a:r>
              <a:rPr lang="en-US" altLang="x-none"/>
              <a:t>), water fern (</a:t>
            </a:r>
            <a:r>
              <a:rPr lang="en-US" altLang="x-none" i="1"/>
              <a:t>Salvinia</a:t>
            </a:r>
            <a:r>
              <a:rPr lang="en-US" altLang="x-none"/>
              <a:t>) water hyacinth (</a:t>
            </a:r>
            <a:r>
              <a:rPr lang="en-US" altLang="x-none" i="1"/>
              <a:t>Eichhornia</a:t>
            </a:r>
            <a:r>
              <a:rPr lang="en-US" altLang="x-none"/>
              <a:t>) water lettuce (</a:t>
            </a:r>
            <a:r>
              <a:rPr lang="en-US" altLang="x-none" i="1"/>
              <a:t>Pistia</a:t>
            </a:r>
            <a:r>
              <a:rPr lang="en-US" altLang="x-none"/>
              <a:t>) and water velvet (</a:t>
            </a:r>
            <a:r>
              <a:rPr lang="en-US" altLang="x-none" i="1"/>
              <a:t>Azolla</a:t>
            </a:r>
            <a:r>
              <a:rPr lang="en-US" altLang="x-none"/>
              <a:t>).  </a:t>
            </a:r>
          </a:p>
          <a:p>
            <a:r>
              <a:rPr lang="en-US" altLang="x-none"/>
              <a:t> Free floating plants move with the current and can be blown by wind.  Many reproduce vegetatively and some plants in this category are among the world’s worst weeds.</a:t>
            </a:r>
          </a:p>
          <a:p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334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5F7E44-299C-9C41-91A6-9397BDF6EF5E}" type="slidenum">
              <a:rPr lang="en-US" altLang="x-none"/>
              <a:pPr/>
              <a:t>15</a:t>
            </a:fld>
            <a:endParaRPr lang="en-US" altLang="x-none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These include watermilfoil (</a:t>
            </a:r>
            <a:r>
              <a:rPr lang="en-US" altLang="x-none" i="1"/>
              <a:t>Myriophyllum),</a:t>
            </a:r>
            <a:r>
              <a:rPr lang="en-US" altLang="x-none"/>
              <a:t> </a:t>
            </a:r>
            <a:r>
              <a:rPr lang="en-US" altLang="x-none" i="1"/>
              <a:t>Elodea</a:t>
            </a:r>
            <a:r>
              <a:rPr lang="en-US" altLang="x-none"/>
              <a:t>, </a:t>
            </a:r>
            <a:r>
              <a:rPr lang="en-US" altLang="x-none" i="1"/>
              <a:t>Hydrilla</a:t>
            </a:r>
            <a:r>
              <a:rPr lang="en-US" altLang="x-none"/>
              <a:t>, many pondweeds (Potomagetons), wild celery (</a:t>
            </a:r>
            <a:r>
              <a:rPr lang="en-US" altLang="x-none" i="1"/>
              <a:t>Vallisneria</a:t>
            </a:r>
            <a:r>
              <a:rPr lang="en-US" altLang="x-none"/>
              <a:t>), bladderwort (</a:t>
            </a:r>
            <a:r>
              <a:rPr lang="en-US" altLang="x-none" i="1"/>
              <a:t>Utricularia</a:t>
            </a:r>
            <a:r>
              <a:rPr lang="en-US" altLang="x-none"/>
              <a:t>) and coontail (</a:t>
            </a:r>
            <a:r>
              <a:rPr lang="en-US" altLang="x-none" i="1"/>
              <a:t>Ceratophyllum</a:t>
            </a:r>
            <a:r>
              <a:rPr lang="en-US" altLang="x-none"/>
              <a:t>).  </a:t>
            </a:r>
          </a:p>
          <a:p>
            <a:r>
              <a:rPr lang="en-US" altLang="x-none"/>
              <a:t>With very few exceptions, they are rooted.</a:t>
            </a:r>
          </a:p>
          <a:p>
            <a:r>
              <a:rPr lang="en-US" altLang="x-none"/>
              <a:t>This group has the greatest evolutionary departure from terrestrial plants.  </a:t>
            </a:r>
            <a:endParaRPr lang="en-US" altLang="x-none"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</a:endParaRPr>
          </a:p>
          <a:p>
            <a:r>
              <a:rPr lang="en-US" altLang="x-non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8448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>
              <a:buFont typeface="Arial" panose="020B0604020202020204" pitchFamily="34" charset="0"/>
              <a:buChar char="•"/>
            </a:pPr>
            <a:r>
              <a:rPr lang="en-US" dirty="0"/>
              <a:t>There</a:t>
            </a:r>
            <a:r>
              <a:rPr lang="en-US" baseline="0" dirty="0"/>
              <a:t> are a few very simple steps anyone can follow when they are recreating or working in Pennsylvania’s waterways to  prevent the introduction and spread of invasive species. 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en-US" dirty="0"/>
              <a:t>Stop Aquatic </a:t>
            </a:r>
            <a:r>
              <a:rPr lang="en-US" dirty="0" err="1"/>
              <a:t>Hittchiker’s</a:t>
            </a:r>
            <a:r>
              <a:rPr lang="en-US" baseline="0" dirty="0"/>
              <a:t> is a </a:t>
            </a:r>
            <a:r>
              <a:rPr lang="en-US" dirty="0"/>
              <a:t>Community social marketing campaign empowers recreational users to stop the transport</a:t>
            </a:r>
            <a:r>
              <a:rPr lang="en-US" baseline="0" dirty="0"/>
              <a:t> and spread using the Clean Drain Dry message. </a:t>
            </a:r>
          </a:p>
          <a:p>
            <a:pPr marL="457200" indent="-317500"/>
            <a:endParaRPr lang="en-US" baseline="0" dirty="0"/>
          </a:p>
          <a:p>
            <a:pPr marL="139700" indent="0">
              <a:buNone/>
            </a:pPr>
            <a:r>
              <a:rPr lang="en-US" baseline="0" dirty="0"/>
              <a:t>Stopaquatichitchhikers.org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20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Clean</a:t>
            </a:r>
            <a:r>
              <a:rPr lang="en-US" baseline="0" dirty="0"/>
              <a:t> refers to completing a visual inspection of your boats and equipment any time you leave a waterbody.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aseline="0" dirty="0"/>
              <a:t>This ensures you’re not carrying plant material, mud, organisms, or debris that could be harboring invasive species from one place to another.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aseline="0" dirty="0"/>
              <a:t>Be sure to check watercraft, trailers, buckets, boots, and other equipment before leaving water access.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lang="en-US" baseline="0" dirty="0"/>
              <a:t>Stopaquatichitchhikers.org</a:t>
            </a:r>
            <a:endParaRPr lang="en-US" dirty="0"/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225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 some locations, lakes are implementing</a:t>
            </a:r>
            <a:r>
              <a:rPr lang="en-US" baseline="0" dirty="0"/>
              <a:t> v</a:t>
            </a:r>
            <a:r>
              <a:rPr lang="en-US" dirty="0"/>
              <a:t>olunteer launch stewards programs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Volunteers will spend</a:t>
            </a:r>
            <a:r>
              <a:rPr lang="en-US" baseline="0" dirty="0"/>
              <a:t> time checking visitor before launching or leaving and provide educational opportunities for visiting boaters </a:t>
            </a:r>
            <a:endParaRPr lang="en-US" dirty="0"/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393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Draining</a:t>
            </a:r>
            <a:r>
              <a:rPr lang="en-US" baseline="0" dirty="0"/>
              <a:t> means that you drain water from your boat’s bilge, </a:t>
            </a:r>
            <a:r>
              <a:rPr lang="en-US" baseline="0" dirty="0" err="1"/>
              <a:t>livewell</a:t>
            </a:r>
            <a:r>
              <a:rPr lang="en-US" baseline="0" dirty="0"/>
              <a:t>, motor and any other water containing devices before leaving water access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aseline="0" dirty="0"/>
              <a:t>Microscopic species such as zebra mussel </a:t>
            </a:r>
            <a:r>
              <a:rPr lang="en-US" baseline="0" dirty="0" err="1"/>
              <a:t>veligers</a:t>
            </a:r>
            <a:r>
              <a:rPr lang="en-US" baseline="0" dirty="0"/>
              <a:t>, </a:t>
            </a:r>
            <a:r>
              <a:rPr lang="en-US" baseline="0" dirty="0" err="1"/>
              <a:t>waterfleas</a:t>
            </a:r>
            <a:r>
              <a:rPr lang="en-US" baseline="0" dirty="0"/>
              <a:t>, pathogens, or algae are so small they can’t be seen by the naked eye, and may be present in water being carried by boats and equipment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aseline="0" dirty="0"/>
              <a:t>Draining before leaving the water access ensures you aren’t transporting microscopic organisms from place to place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Stopaquatichitchhikers.org</a:t>
            </a:r>
            <a:endParaRPr lang="en-US" dirty="0"/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5336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Dry everything for at least five</a:t>
            </a:r>
            <a:r>
              <a:rPr lang="en-US" baseline="0" dirty="0"/>
              <a:t> days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aseline="0" dirty="0"/>
              <a:t>Or if you can’t wait 5 days before going to the next spot, wipe with a towel before reuse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aseline="0" dirty="0"/>
              <a:t>Drying is very effective because these are aquatic organisms that will die once desiccated; however some species like zebra mussels have been known to survive clinging on to boat trailers for multiple days at a time before being introduced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aseline="0" dirty="0"/>
              <a:t>Therefore, ensuring boats and equipment are completely dry is very important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aseline="0" dirty="0"/>
              <a:t>Can also leave in direct sunlight for several hours until dry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1127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0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90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81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6839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0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95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92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5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3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ight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584600" y="5264800"/>
            <a:ext cx="9022800" cy="15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1D1D1B"/>
                </a:solidFill>
              </a:rPr>
              <a:pPr/>
              <a:t>‹#›</a:t>
            </a:fld>
            <a:endParaRPr lang="en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8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044867" y="274633"/>
            <a:ext cx="419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640067" y="1799233"/>
            <a:ext cx="2398800" cy="347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800"/>
              </a:spcBef>
              <a:spcAft>
                <a:spcPts val="0"/>
              </a:spcAft>
              <a:buSzPts val="1200"/>
              <a:buChar char="▫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9183463" y="1799233"/>
            <a:ext cx="2398800" cy="347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800"/>
              </a:spcBef>
              <a:spcAft>
                <a:spcPts val="0"/>
              </a:spcAft>
              <a:buSzPts val="1200"/>
              <a:buChar char="▫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6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584200" y="1593200"/>
            <a:ext cx="2927600" cy="36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660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51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0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5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9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9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0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0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DF005FB-A533-4417-98FD-8F047A798458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7557A29-4467-4291-9B21-FF8249CB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95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partycity.com/clear-plastic-oval-ice-bucket-512273.html?cgid=tableware-serving-trays-platters-bow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mbel.info/boats-impact-the-littoral-zone/" TargetMode="External"/><Relationship Id="rId7" Type="http://schemas.openxmlformats.org/officeDocument/2006/relationships/hyperlink" Target="https://www.scottcountymn.gov/1473/Aquatic-Invasive-Plants" TargetMode="External"/><Relationship Id="rId2" Type="http://schemas.openxmlformats.org/officeDocument/2006/relationships/hyperlink" Target="https://fish.photoshelter.com/image/I0000Yi0pqab4hhk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rincetonhydro.com/blog/tag/water-chestnut/" TargetMode="External"/><Relationship Id="rId5" Type="http://schemas.openxmlformats.org/officeDocument/2006/relationships/hyperlink" Target="http://www.northquabbinphotography.com/northern-river-otters/m29dw675d5c37kaq660nm1nzdml5x1" TargetMode="External"/><Relationship Id="rId4" Type="http://schemas.openxmlformats.org/officeDocument/2006/relationships/hyperlink" Target="http://malleedesign.com.au/frogs-ponds-and-native-water-plan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11" y="1611125"/>
            <a:ext cx="3381040" cy="2914221"/>
          </a:xfrm>
        </p:spPr>
        <p:txBody>
          <a:bodyPr wrap="square">
            <a:normAutofit fontScale="90000"/>
          </a:bodyPr>
          <a:lstStyle/>
          <a:p>
            <a:r>
              <a:rPr lang="en-US" sz="5600" dirty="0">
                <a:latin typeface="Tahoma" charset="0"/>
                <a:ea typeface="Tahoma" charset="0"/>
                <a:cs typeface="Tahoma" charset="0"/>
              </a:rPr>
              <a:t>The Ecology of Aquatic Plants Workshop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848" y="1044620"/>
            <a:ext cx="6320660" cy="3555371"/>
          </a:xfrm>
          <a:prstGeom prst="rect">
            <a:avLst/>
          </a:prstGeom>
        </p:spPr>
      </p:pic>
      <p:pic>
        <p:nvPicPr>
          <p:cNvPr id="4" name="Picture 2" descr="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96" y="5817603"/>
            <a:ext cx="2125865" cy="8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3012" y="5563674"/>
            <a:ext cx="20740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Dr. Elizabeth Carroll</a:t>
            </a:r>
          </a:p>
          <a:p>
            <a:pPr>
              <a:spcAft>
                <a:spcPts val="600"/>
              </a:spcAft>
            </a:pPr>
            <a:r>
              <a:rPr lang="en-US"/>
              <a:t>June 20, 2020</a:t>
            </a:r>
          </a:p>
          <a:p>
            <a:pPr>
              <a:spcAft>
                <a:spcPts val="600"/>
              </a:spcAft>
            </a:pPr>
            <a:r>
              <a:rPr lang="en-US"/>
              <a:t>Lacawac Sanctuary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909" y="6487004"/>
            <a:ext cx="297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ecarroll2@holyfamily.edu</a:t>
            </a:r>
          </a:p>
        </p:txBody>
      </p:sp>
    </p:spTree>
    <p:extLst>
      <p:ext uri="{BB962C8B-B14F-4D97-AF65-F5344CB8AC3E}">
        <p14:creationId xmlns:p14="http://schemas.microsoft.com/office/powerpoint/2010/main" val="3661533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630C-C590-408B-A694-7FDA3B2F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87356"/>
            <a:ext cx="9144000" cy="2486130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spc="-300" dirty="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Module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D18C5-9FD9-4F0B-BA4F-6B0CD33D1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28057"/>
            <a:ext cx="9144000" cy="15674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Aquatic Plants: Basic Types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4187B3-CF76-4CC0-B576-7D45FE5C5037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7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entucky Department of Fish &amp; Wildlife Farm Pond Management ...">
            <a:extLst>
              <a:ext uri="{FF2B5EF4-FFF2-40B4-BE49-F238E27FC236}">
                <a16:creationId xmlns:a16="http://schemas.microsoft.com/office/drawing/2014/main" id="{9FF6906B-BB28-405D-9F2D-8F1CF184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9667" y="965200"/>
            <a:ext cx="6332665" cy="4290381"/>
          </a:xfrm>
          <a:prstGeom prst="rect">
            <a:avLst/>
          </a:prstGeom>
          <a:noFill/>
          <a:ln w="190500">
            <a:solidFill>
              <a:srgbClr val="FFFFFF"/>
            </a:solidFill>
          </a:ln>
          <a:effectLst>
            <a:reflection blurRad="38100" stA="52000" endA="300" endPos="30000" dir="5400000" sy="-100000" algn="bl" rotWithShape="0"/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437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aine Natural Areas Program, Natural Community Fact Sheet for ...">
            <a:extLst>
              <a:ext uri="{FF2B5EF4-FFF2-40B4-BE49-F238E27FC236}">
                <a16:creationId xmlns:a16="http://schemas.microsoft.com/office/drawing/2014/main" id="{D0B6E4A5-30BE-460A-AAB6-8725C67879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5" r="19051" b="-1"/>
          <a:stretch/>
        </p:blipFill>
        <p:spPr bwMode="auto">
          <a:xfrm>
            <a:off x="7552944" y="10"/>
            <a:ext cx="463905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6393" name="Rectangle 139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246EBD-ABD8-40EC-86AE-5B17C2E4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/>
              <a:t>Emergent Aquatic Plants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B95D1CBE-3FB4-45F3-9DDC-26F1CEB41A86}"/>
              </a:ext>
            </a:extLst>
          </p:cNvPr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1120000" y="1825625"/>
            <a:ext cx="6079791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x-none" dirty="0"/>
              <a:t>Plants roots and basal portions grow beneath the surface of shallow water but leaves and stems are primarily in the air. </a:t>
            </a:r>
          </a:p>
          <a:p>
            <a:endParaRPr lang="en-US" altLang="x-none" dirty="0"/>
          </a:p>
          <a:p>
            <a:r>
              <a:rPr lang="en-US" altLang="x-none" dirty="0"/>
              <a:t>Examples include cattails, arrowhead, rushes, sedges, and many shoreline plants.  </a:t>
            </a:r>
            <a:r>
              <a:rPr lang="en-US" altLang="x-none" i="1" dirty="0"/>
              <a:t>Depths -0.5m - 1.5m</a:t>
            </a:r>
            <a:endParaRPr lang="en-US" altLang="x-none" dirty="0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133601" y="4495800"/>
            <a:ext cx="2911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x-none" altLang="x-none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552944" y="6257826"/>
            <a:ext cx="309084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x-none" sz="1400" dirty="0">
                <a:latin typeface="Times New Roman" charset="0"/>
              </a:rPr>
              <a:t>Pickerelweed, an emergent aquatic plant</a:t>
            </a:r>
          </a:p>
          <a:p>
            <a:pPr>
              <a:spcAft>
                <a:spcPts val="600"/>
              </a:spcAft>
            </a:pPr>
            <a:r>
              <a:rPr lang="en-US" altLang="x-none" sz="1400" dirty="0">
                <a:latin typeface="Times New Roman" charset="0"/>
              </a:rPr>
              <a:t>Image from Maine.gov</a:t>
            </a:r>
            <a:endParaRPr lang="en-US" altLang="x-non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2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593A179E-9739-4A6A-BFC0-9792A47FF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x-none" sz="4400" dirty="0"/>
              <a:t>Rooted Floating-Leaf</a:t>
            </a:r>
          </a:p>
        </p:txBody>
      </p:sp>
      <p:sp>
        <p:nvSpPr>
          <p:cNvPr id="23556" name="Text Box 1028"/>
          <p:cNvSpPr txBox="1">
            <a:spLocks noChangeArrowheads="1"/>
          </p:cNvSpPr>
          <p:nvPr/>
        </p:nvSpPr>
        <p:spPr bwMode="auto">
          <a:xfrm>
            <a:off x="838202" y="1825625"/>
            <a:ext cx="347816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Float on the water’s surface but their roots are anchored in the substrate.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i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Depths 0.5 m - 3 m</a:t>
            </a:r>
            <a:endParaRPr lang="en-US" altLang="x-none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sp>
        <p:nvSpPr>
          <p:cNvPr id="76" name="Rounded Rectangle 14">
            <a:extLst>
              <a:ext uri="{FF2B5EF4-FFF2-40B4-BE49-F238E27FC236}">
                <a16:creationId xmlns:a16="http://schemas.microsoft.com/office/drawing/2014/main" id="{64B5D730-0F03-4E18-B5E2-A3AFEE4CB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1" y="484632"/>
            <a:ext cx="3546267" cy="352542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7" name="Picture 1029" descr="C:\TEMP\nuplu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8468" y="1172803"/>
            <a:ext cx="3231697" cy="21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99BCAAE7-0794-4AF7-8A50-AB589BEC9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9D3435D-9A48-4791-925E-91DC45F79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17">
            <a:extLst>
              <a:ext uri="{FF2B5EF4-FFF2-40B4-BE49-F238E27FC236}">
                <a16:creationId xmlns:a16="http://schemas.microsoft.com/office/drawing/2014/main" id="{D1D20898-4E05-4678-AF40-ADD3390C0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2661434"/>
            <a:ext cx="2876095" cy="3694916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129" y="3195481"/>
            <a:ext cx="2554362" cy="2633362"/>
          </a:xfrm>
          <a:prstGeom prst="rect">
            <a:avLst/>
          </a:prstGeom>
        </p:spPr>
      </p:pic>
      <p:sp>
        <p:nvSpPr>
          <p:cNvPr id="23555" name="Text Box 1027"/>
          <p:cNvSpPr txBox="1">
            <a:spLocks noChangeArrowheads="1"/>
          </p:cNvSpPr>
          <p:nvPr/>
        </p:nvSpPr>
        <p:spPr bwMode="auto">
          <a:xfrm>
            <a:off x="2133601" y="4495800"/>
            <a:ext cx="2911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x-none" altLang="x-none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3686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574037BF-C8E4-421B-B3FB-D9062C16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D54290-90C7-4CBB-B8EC-FACFF7C2D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Free Floating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78372" y="1825625"/>
            <a:ext cx="393799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Float on water’s surface.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Roots, if present, hang free in the water.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i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Depths variable but restricted to nonturbulent, protected areas.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i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FFFFFF"/>
                  </a:outerShdw>
                </a:effectLst>
              </a:rPr>
              <a:t>Ex. Duckweed, water hyacinth, water chestnut</a:t>
            </a:r>
            <a:endParaRPr lang="en-US" altLang="x-none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78" name="Picture 6" descr="Image result for duckwe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r="1" b="1273"/>
          <a:stretch/>
        </p:blipFill>
        <p:spPr bwMode="auto">
          <a:xfrm>
            <a:off x="5137989" y="484632"/>
            <a:ext cx="3536670" cy="352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A2AD3C78-C9E6-41C5-8D05-DADBB0439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Image result for floating plants underwa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1" b="9986"/>
          <a:stretch/>
        </p:blipFill>
        <p:spPr bwMode="auto">
          <a:xfrm>
            <a:off x="8831263" y="484632"/>
            <a:ext cx="2876095" cy="20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3F365939-3C5F-4265-AA65-49722F47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9" name="Picture 9" descr="Z:\whyacinth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r="2" b="2"/>
          <a:stretch/>
        </p:blipFill>
        <p:spPr bwMode="auto">
          <a:xfrm>
            <a:off x="8831272" y="2661434"/>
            <a:ext cx="2876096" cy="37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54564" y="3271345"/>
            <a:ext cx="219842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x-none" sz="1400" dirty="0"/>
              <a:t>Duckweed</a:t>
            </a:r>
          </a:p>
          <a:p>
            <a:pPr>
              <a:spcAft>
                <a:spcPts val="600"/>
              </a:spcAft>
            </a:pPr>
            <a:r>
              <a:rPr lang="en-US" altLang="x-none" sz="1400" dirty="0"/>
              <a:t>Image from Univ. of Florida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888734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ilfoil underwa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r="-2" b="-2"/>
          <a:stretch/>
        </p:blipFill>
        <p:spPr bwMode="auto">
          <a:xfrm>
            <a:off x="20" y="1"/>
            <a:ext cx="43433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1029" descr="C:\TEMP\hydver10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2" r="-2" b="9281"/>
          <a:stretch/>
        </p:blipFill>
        <p:spPr bwMode="auto">
          <a:xfrm>
            <a:off x="20" y="2926080"/>
            <a:ext cx="434338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9B0AFE09-C432-44D9-ADEF-CA287E692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3400" y="1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dir="1080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758152" y="365125"/>
            <a:ext cx="459564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x-none" dirty="0"/>
              <a:t>Submerged</a:t>
            </a:r>
          </a:p>
        </p:txBody>
      </p:sp>
      <p:sp>
        <p:nvSpPr>
          <p:cNvPr id="27652" name="Text Box 1028"/>
          <p:cNvSpPr txBox="1">
            <a:spLocks noChangeArrowheads="1"/>
          </p:cNvSpPr>
          <p:nvPr/>
        </p:nvSpPr>
        <p:spPr bwMode="auto">
          <a:xfrm>
            <a:off x="7127986" y="1825625"/>
            <a:ext cx="434338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Plants that spend their entire life cycle, with the possible exception of flowering, beneath the surface of the water. </a:t>
            </a:r>
            <a:r>
              <a:rPr lang="en-US" altLang="x-none" sz="2800" i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Depths to 10 m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i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Ex. Milfoil species, hydrilla, pondweeds</a:t>
            </a:r>
            <a:endParaRPr lang="en-US" altLang="x-none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x-none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sp>
        <p:nvSpPr>
          <p:cNvPr id="27654" name="Text Box 1030"/>
          <p:cNvSpPr txBox="1">
            <a:spLocks noChangeArrowheads="1"/>
          </p:cNvSpPr>
          <p:nvPr/>
        </p:nvSpPr>
        <p:spPr bwMode="auto">
          <a:xfrm>
            <a:off x="20" y="6464808"/>
            <a:ext cx="4343380" cy="39319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altLang="x-none" sz="1400" err="1">
                <a:solidFill>
                  <a:srgbClr val="FFFFFF"/>
                </a:solidFill>
              </a:rPr>
              <a:t>Hydrilla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20" y="2633473"/>
            <a:ext cx="4343380" cy="29260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x-none" sz="1400">
                <a:solidFill>
                  <a:srgbClr val="FFFFFF"/>
                </a:solidFill>
              </a:rPr>
              <a:t>Eurasian watermilfoil</a:t>
            </a:r>
          </a:p>
        </p:txBody>
      </p:sp>
    </p:spTree>
    <p:extLst>
      <p:ext uri="{BB962C8B-B14F-4D97-AF65-F5344CB8AC3E}">
        <p14:creationId xmlns:p14="http://schemas.microsoft.com/office/powerpoint/2010/main" val="46633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630C-C590-408B-A694-7FDA3B2F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87356"/>
            <a:ext cx="9144000" cy="2486130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spc="-300" dirty="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Module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D18C5-9FD9-4F0B-BA4F-6B0CD33D1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28057"/>
            <a:ext cx="9144000" cy="15674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Aquatic Invasive Plants in the Poconos Region</a:t>
            </a:r>
          </a:p>
        </p:txBody>
      </p:sp>
    </p:spTree>
    <p:extLst>
      <p:ext uri="{BB962C8B-B14F-4D97-AF65-F5344CB8AC3E}">
        <p14:creationId xmlns:p14="http://schemas.microsoft.com/office/powerpoint/2010/main" val="4048934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Non-native/Invasive species in PA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97EAD7D-F687-47F3-BE4F-54C6ABEF1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385628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3707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6130003-5222-4875-8738-1217755C7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Non-native/Invasive species in PA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3E388DCC-9257-412E-811D-30F74D4C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mage result for eurasian watermilfoil 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72" y="2281686"/>
            <a:ext cx="4187222" cy="322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Impede recreation</a:t>
            </a:r>
          </a:p>
          <a:p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Reduce aesthetic quality of lake</a:t>
            </a:r>
          </a:p>
          <a:p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Tangle around outboard motors</a:t>
            </a:r>
          </a:p>
          <a:p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Obstruct access to boat ramps/ boat lanes</a:t>
            </a:r>
          </a:p>
          <a:p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Infest swimming areas</a:t>
            </a:r>
          </a:p>
          <a:p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Snag fishing lines </a:t>
            </a:r>
          </a:p>
          <a:p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Generate poor conditions for fish</a:t>
            </a:r>
          </a:p>
          <a:p>
            <a:r>
              <a:rPr lang="en-US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 Reduce visibility in the water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063690" y="6406310"/>
            <a:ext cx="4171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/>
              <a:t>(RI Department of Environmental Management 2014) </a:t>
            </a:r>
          </a:p>
        </p:txBody>
      </p:sp>
    </p:spTree>
    <p:extLst>
      <p:ext uri="{BB962C8B-B14F-4D97-AF65-F5344CB8AC3E}">
        <p14:creationId xmlns:p14="http://schemas.microsoft.com/office/powerpoint/2010/main" val="2115961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Non-native/Invasive species in PA</a:t>
            </a:r>
            <a:endParaRPr lang="en-US" dirty="0"/>
          </a:p>
        </p:txBody>
      </p:sp>
      <p:sp>
        <p:nvSpPr>
          <p:cNvPr id="73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Photo from: New York State Department of Environmental Conservation, water chestnut bed at Bea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r="10724" b="-2"/>
          <a:stretch/>
        </p:blipFill>
        <p:spPr bwMode="auto">
          <a:xfrm>
            <a:off x="1131172" y="2268111"/>
            <a:ext cx="4187222" cy="3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r>
              <a:rPr lang="en-US" dirty="0"/>
              <a:t>Limit ecological function of a lake</a:t>
            </a:r>
          </a:p>
          <a:p>
            <a:pPr lvl="1"/>
            <a:r>
              <a:rPr lang="en-US" dirty="0"/>
              <a:t>Out-compete beneficial native plants - Decrease biodiversity - Reduce water quality - Decompose slowly and reduce O2</a:t>
            </a:r>
          </a:p>
          <a:p>
            <a:r>
              <a:rPr lang="en-US" dirty="0"/>
              <a:t>Cause economic harm</a:t>
            </a:r>
          </a:p>
          <a:p>
            <a:pPr lvl="1"/>
            <a:r>
              <a:rPr lang="en-US" dirty="0"/>
              <a:t>Devalue waterfront property - Require substantial funds to manage - Diminish recreational tourism and revenues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1172" y="5198565"/>
            <a:ext cx="4187222" cy="32560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FFFFFF"/>
                </a:solidFill>
              </a:rPr>
              <a:t>© Princeton hydro</a:t>
            </a:r>
          </a:p>
        </p:txBody>
      </p:sp>
    </p:spTree>
    <p:extLst>
      <p:ext uri="{BB962C8B-B14F-4D97-AF65-F5344CB8AC3E}">
        <p14:creationId xmlns:p14="http://schemas.microsoft.com/office/powerpoint/2010/main" val="335109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889" y="1349680"/>
            <a:ext cx="2931320" cy="444954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 Virtual Workshop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8D53E0-37AC-405E-AB1B-CD30F52764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490749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2753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ABDC-9729-4757-9431-730533B37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dirty="0"/>
              <a:t>How can we address Aquatic </a:t>
            </a:r>
            <a:r>
              <a:rPr lang="en-US" sz="5000" dirty="0" err="1"/>
              <a:t>Invasives</a:t>
            </a:r>
            <a:r>
              <a:rPr lang="en-US" sz="5000" dirty="0"/>
              <a:t>?</a:t>
            </a:r>
          </a:p>
        </p:txBody>
      </p:sp>
      <p:sp>
        <p:nvSpPr>
          <p:cNvPr id="71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84CE4C-87AC-4A97-9A82-2E842299B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r="12000"/>
          <a:stretch/>
        </p:blipFill>
        <p:spPr bwMode="auto">
          <a:xfrm>
            <a:off x="1131172" y="2268111"/>
            <a:ext cx="4187222" cy="3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7C3A-35A9-4DA7-84B5-85FB58C6E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r>
              <a:rPr lang="en-US" dirty="0"/>
              <a:t>PREVENT</a:t>
            </a:r>
          </a:p>
          <a:p>
            <a:r>
              <a:rPr lang="en-US" dirty="0"/>
              <a:t>ID</a:t>
            </a:r>
          </a:p>
          <a:p>
            <a:r>
              <a:rPr lang="en-US" dirty="0"/>
              <a:t>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80559-7339-4DF8-B248-561B2C2EE28F}"/>
              </a:ext>
            </a:extLst>
          </p:cNvPr>
          <p:cNvSpPr txBox="1"/>
          <p:nvPr/>
        </p:nvSpPr>
        <p:spPr>
          <a:xfrm>
            <a:off x="1131172" y="5130192"/>
            <a:ext cx="3159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 </a:t>
            </a:r>
            <a:r>
              <a:rPr lang="en-US" sz="1400" dirty="0" err="1"/>
              <a:t>Engbretson</a:t>
            </a:r>
            <a:r>
              <a:rPr lang="en-US" sz="1400" dirty="0"/>
              <a:t> Underwater Photography</a:t>
            </a:r>
          </a:p>
        </p:txBody>
      </p:sp>
    </p:spTree>
    <p:extLst>
      <p:ext uri="{BB962C8B-B14F-4D97-AF65-F5344CB8AC3E}">
        <p14:creationId xmlns:p14="http://schemas.microsoft.com/office/powerpoint/2010/main" val="308598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377313" y="687388"/>
            <a:ext cx="6290687" cy="548322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7200" spc="-30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Prevention</a:t>
            </a:r>
          </a:p>
          <a:p>
            <a:pPr algn="l">
              <a:spcAft>
                <a:spcPts val="600"/>
              </a:spcAft>
            </a:pPr>
            <a:endParaRPr lang="en-US" sz="7200" spc="-300">
              <a:solidFill>
                <a:schemeClr val="tx1">
                  <a:lumMod val="95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2697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9" y="1593587"/>
            <a:ext cx="10126414" cy="3670825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  <p:sp>
        <p:nvSpPr>
          <p:cNvPr id="3" name="Rectangle 2"/>
          <p:cNvSpPr/>
          <p:nvPr/>
        </p:nvSpPr>
        <p:spPr>
          <a:xfrm>
            <a:off x="9076206" y="4843841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stopaquatichitchikers.org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37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4852"/>
          <a:stretch/>
        </p:blipFill>
        <p:spPr>
          <a:xfrm>
            <a:off x="-10602" y="-94593"/>
            <a:ext cx="71455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7866490" y="1453956"/>
            <a:ext cx="3493396" cy="415042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Inspect and clean any visible aquatic plants, animals, mud, or debris from all equipment before leaving water access</a:t>
            </a:r>
            <a:endParaRPr sz="3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4497" y="422623"/>
            <a:ext cx="3235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defRPr/>
            </a:pPr>
            <a:r>
              <a:rPr lang="en-US" sz="4800" b="1" kern="0" dirty="0">
                <a:solidFill>
                  <a:schemeClr val="tx2"/>
                </a:solidFill>
                <a:latin typeface="Raleway" panose="020B0604020202020204" charset="0"/>
                <a:cs typeface="Arial"/>
                <a:sym typeface="Arial"/>
              </a:rPr>
              <a:t>✔CLEAN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lew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72662" y="127000"/>
            <a:ext cx="4675404" cy="6604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0602" y="6546334"/>
            <a:ext cx="15584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Pennsylvania Sea Grant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65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what's on your bottom invasive spec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r="1117" b="-3"/>
          <a:stretch/>
        </p:blipFill>
        <p:spPr bwMode="auto">
          <a:xfrm>
            <a:off x="804335" y="804333"/>
            <a:ext cx="3849963" cy="524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r="33863" b="-2"/>
          <a:stretch/>
        </p:blipFill>
        <p:spPr>
          <a:xfrm rot="5400000">
            <a:off x="5718543" y="385603"/>
            <a:ext cx="5249333" cy="60867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33560" y="6578914"/>
            <a:ext cx="15584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Pennsylvania Sea Grant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171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r="25438"/>
          <a:stretch/>
        </p:blipFill>
        <p:spPr>
          <a:xfrm>
            <a:off x="0" y="0"/>
            <a:ext cx="667909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7061822" y="1513224"/>
            <a:ext cx="4713618" cy="363756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Drain water from bilge, </a:t>
            </a:r>
            <a:r>
              <a:rPr lang="en-US" sz="32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livewell</a:t>
            </a:r>
            <a:r>
              <a:rPr lang="en-US" sz="3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motor and other water containing devices before leaving water access</a:t>
            </a:r>
            <a:endParaRPr sz="3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3539" y="127000"/>
            <a:ext cx="5114528" cy="6604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07889"/>
            <a:ext cx="10454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New York DEC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FA4BEE-08B3-49D6-9680-F3A2B2D0701D}"/>
              </a:ext>
            </a:extLst>
          </p:cNvPr>
          <p:cNvSpPr txBox="1"/>
          <p:nvPr/>
        </p:nvSpPr>
        <p:spPr>
          <a:xfrm>
            <a:off x="8124497" y="422623"/>
            <a:ext cx="3235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defRPr/>
            </a:pPr>
            <a:r>
              <a:rPr lang="en-US" sz="4800" b="1" kern="0" dirty="0">
                <a:solidFill>
                  <a:schemeClr val="tx2"/>
                </a:solidFill>
                <a:latin typeface="Raleway" panose="020B0604020202020204" charset="0"/>
                <a:cs typeface="Arial"/>
                <a:sym typeface="Arial"/>
              </a:rPr>
              <a:t>✔DRAIN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leway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748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5" r="23445"/>
          <a:stretch/>
        </p:blipFill>
        <p:spPr>
          <a:xfrm>
            <a:off x="0" y="-3890"/>
            <a:ext cx="6241773" cy="6858000"/>
          </a:xfrm>
          <a:prstGeom prst="rect">
            <a:avLst/>
          </a:prstGeom>
        </p:spPr>
      </p:pic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693742" y="2056685"/>
            <a:ext cx="4684909" cy="274462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33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Dry for at least five days </a:t>
            </a:r>
            <a:br>
              <a:rPr lang="en-US" sz="3733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733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</a:t>
            </a:r>
            <a:br>
              <a:rPr lang="en-US" sz="3733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733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wipe with a towel before reuse</a:t>
            </a:r>
            <a:endParaRPr sz="3733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4053" y="127000"/>
            <a:ext cx="5634015" cy="6604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6839" y="6607889"/>
            <a:ext cx="1394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Wikimedia Commons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CB7C2-A8AC-4F75-A54C-075A0FCE77D9}"/>
              </a:ext>
            </a:extLst>
          </p:cNvPr>
          <p:cNvSpPr txBox="1"/>
          <p:nvPr/>
        </p:nvSpPr>
        <p:spPr>
          <a:xfrm>
            <a:off x="8124497" y="422623"/>
            <a:ext cx="3235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defRPr/>
            </a:pPr>
            <a:r>
              <a:rPr lang="en-US" sz="4800" b="1" kern="0" dirty="0">
                <a:solidFill>
                  <a:schemeClr val="tx2"/>
                </a:solidFill>
                <a:latin typeface="Raleway" panose="020B0604020202020204" charset="0"/>
                <a:cs typeface="Arial"/>
                <a:sym typeface="Arial"/>
              </a:rPr>
              <a:t>✔DRY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aleway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982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377313" y="687388"/>
            <a:ext cx="6290687" cy="548322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7200" spc="-300" dirty="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Identification</a:t>
            </a:r>
          </a:p>
          <a:p>
            <a:pPr algn="l">
              <a:spcAft>
                <a:spcPts val="600"/>
              </a:spcAft>
            </a:pPr>
            <a:endParaRPr lang="en-US" sz="7200" spc="-300" dirty="0">
              <a:solidFill>
                <a:schemeClr val="tx1">
                  <a:lumMod val="95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9929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92" r="10258"/>
          <a:stretch/>
        </p:blipFill>
        <p:spPr>
          <a:xfrm>
            <a:off x="7552944" y="10"/>
            <a:ext cx="4639056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361590" cy="1325563"/>
          </a:xfrm>
        </p:spPr>
        <p:txBody>
          <a:bodyPr>
            <a:normAutofit/>
          </a:bodyPr>
          <a:lstStyle/>
          <a:p>
            <a:r>
              <a:rPr lang="en-US" sz="4600"/>
              <a:t>Identifying aquatic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6079791" cy="4351338"/>
          </a:xfrm>
        </p:spPr>
        <p:txBody>
          <a:bodyPr>
            <a:normAutofit/>
          </a:bodyPr>
          <a:lstStyle/>
          <a:p>
            <a:r>
              <a:rPr lang="en-US"/>
              <a:t>Main structures to examine:</a:t>
            </a:r>
          </a:p>
          <a:p>
            <a:pPr lvl="1"/>
            <a:r>
              <a:rPr lang="en-US"/>
              <a:t>Leaves</a:t>
            </a:r>
          </a:p>
          <a:p>
            <a:pPr lvl="1"/>
            <a:r>
              <a:rPr lang="en-US"/>
              <a:t>Flowers</a:t>
            </a:r>
          </a:p>
          <a:p>
            <a:pPr lvl="1"/>
            <a:r>
              <a:rPr lang="en-US"/>
              <a:t>Fruit/Seeds</a:t>
            </a:r>
          </a:p>
          <a:p>
            <a:pPr lvl="1"/>
            <a:r>
              <a:rPr lang="en-US"/>
              <a:t>Stems/Roots</a:t>
            </a:r>
          </a:p>
        </p:txBody>
      </p:sp>
    </p:spTree>
    <p:extLst>
      <p:ext uri="{BB962C8B-B14F-4D97-AF65-F5344CB8AC3E}">
        <p14:creationId xmlns:p14="http://schemas.microsoft.com/office/powerpoint/2010/main" val="2550615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6"/>
          <a:stretch/>
        </p:blipFill>
        <p:spPr>
          <a:xfrm>
            <a:off x="1133342" y="1004553"/>
            <a:ext cx="10080080" cy="34452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11403" y="1455313"/>
            <a:ext cx="1596980" cy="2691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9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0068059-9097-4F05-BA38-CDD7DBF77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E630C-C590-408B-A694-7FDA3B2F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87356"/>
            <a:ext cx="9144000" cy="2486130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spc="-30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Module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D18C5-9FD9-4F0B-BA4F-6B0CD33D1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28057"/>
            <a:ext cx="9144000" cy="15674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tx2"/>
                </a:solidFill>
                <a:latin typeface="+mj-lt"/>
              </a:rPr>
              <a:t>The Biology and Life History of Aquatic Plants</a:t>
            </a:r>
          </a:p>
        </p:txBody>
      </p:sp>
    </p:spTree>
    <p:extLst>
      <p:ext uri="{BB962C8B-B14F-4D97-AF65-F5344CB8AC3E}">
        <p14:creationId xmlns:p14="http://schemas.microsoft.com/office/powerpoint/2010/main" val="49728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chemeClr val="tx1"/>
                </a:solidFill>
              </a:rPr>
              <a:t>Six Key invasive species to watch for in our region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EB3A6274-8AE1-48E2-8979-14CA92142A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765528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7376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C3FD5B-F587-4944-B03C-CEC67E99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 lvl="0"/>
            <a:r>
              <a:rPr lang="en-US" sz="4400"/>
              <a:t>Eurasian watermilfoil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 sz="2200"/>
              <a:t>Grows in dense mats</a:t>
            </a:r>
          </a:p>
          <a:p>
            <a:r>
              <a:rPr lang="en-US" sz="2200"/>
              <a:t>Reproduces by fragmentation</a:t>
            </a:r>
          </a:p>
          <a:p>
            <a:r>
              <a:rPr lang="en-US" sz="2200"/>
              <a:t>Plant fragments break off and float via water currents, allowing it to disperse long distances and hitchhike on boats, boat trailers, motors, and fishing equipment. </a:t>
            </a:r>
          </a:p>
          <a:p>
            <a:r>
              <a:rPr lang="en-US" sz="2200"/>
              <a:t>Needs to be hand-pulled from the root for removal</a:t>
            </a:r>
          </a:p>
          <a:p>
            <a:r>
              <a:rPr lang="en-US" sz="2200"/>
              <a:t>Counting leaflets can provide helpful identification clues. </a:t>
            </a:r>
          </a:p>
          <a:p>
            <a:r>
              <a:rPr lang="en-US" sz="2200"/>
              <a:t>Many native look </a:t>
            </a:r>
            <a:r>
              <a:rPr lang="en-US" sz="2200" err="1"/>
              <a:t>alikes</a:t>
            </a:r>
            <a:endParaRPr lang="en-US" sz="2200"/>
          </a:p>
          <a:p>
            <a:endParaRPr lang="en-US" sz="22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CBB47A-C2B5-48FE-BC41-C72AF0404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eurasian watermilfo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0" t="2" r="-2369" b="2"/>
          <a:stretch/>
        </p:blipFill>
        <p:spPr bwMode="auto">
          <a:xfrm>
            <a:off x="6531078" y="221160"/>
            <a:ext cx="5303570" cy="334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FF9A9528-35E2-4029-8E16-8B435BB31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918" r="9157" b="-3"/>
          <a:stretch/>
        </p:blipFill>
        <p:spPr>
          <a:xfrm>
            <a:off x="6586819" y="3766279"/>
            <a:ext cx="3708826" cy="3005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965" r="20352" b="2"/>
          <a:stretch/>
        </p:blipFill>
        <p:spPr>
          <a:xfrm>
            <a:off x="8649639" y="3766279"/>
            <a:ext cx="3057722" cy="30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7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74037BF-C8E4-421B-B3FB-D9062C16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en-US" sz="4400">
                <a:latin typeface="Tahoma" charset="0"/>
                <a:ea typeface="Tahoma" charset="0"/>
                <a:cs typeface="Tahoma" charset="0"/>
              </a:rPr>
              <a:t>Variable-leaf milfoil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>
            <a:normAutofit/>
          </a:bodyPr>
          <a:lstStyle/>
          <a:p>
            <a:r>
              <a:rPr lang="en-US" sz="1800"/>
              <a:t>This extremely well-adapted plant can thrive in freshwater ponds, lakes, ditches, and other still or flowing aquatic systems, and even survives under ice. </a:t>
            </a:r>
          </a:p>
          <a:p>
            <a:r>
              <a:rPr lang="en-US" sz="1800"/>
              <a:t>Reproduction is primarily through vegetative fragments</a:t>
            </a:r>
          </a:p>
          <a:p>
            <a:pPr lvl="1"/>
            <a:r>
              <a:rPr lang="en-US" sz="1800"/>
              <a:t>hitchhike on boats, trailers, and fishing equipment.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475" r="14775" b="-3"/>
          <a:stretch/>
        </p:blipFill>
        <p:spPr>
          <a:xfrm>
            <a:off x="5137989" y="484632"/>
            <a:ext cx="3536670" cy="35254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AD3C78-C9E6-41C5-8D05-DADBB0439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65939-3C5F-4265-AA65-49722F47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268"/>
          <a:stretch/>
        </p:blipFill>
        <p:spPr>
          <a:xfrm>
            <a:off x="8831272" y="2661434"/>
            <a:ext cx="2876096" cy="371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46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60" y="284756"/>
            <a:ext cx="10515600" cy="1325563"/>
          </a:xfrm>
        </p:spPr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Water chestnut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6" y="1825625"/>
            <a:ext cx="4982799" cy="415184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Raleway" panose="020B0604020202020204" charset="0"/>
              </a:rPr>
              <a:t>Thorny black </a:t>
            </a:r>
            <a:r>
              <a:rPr lang="en-US" sz="2000" dirty="0" err="1">
                <a:latin typeface="Raleway" panose="020B0604020202020204" charset="0"/>
              </a:rPr>
              <a:t>nutlets</a:t>
            </a:r>
            <a:endParaRPr lang="en-US" sz="2000" dirty="0">
              <a:latin typeface="Raleway" panose="020B0604020202020204" charset="0"/>
            </a:endParaRPr>
          </a:p>
          <a:p>
            <a:r>
              <a:rPr lang="en-US" sz="2000" dirty="0">
                <a:latin typeface="Raleway" panose="020B0604020202020204" charset="0"/>
              </a:rPr>
              <a:t>The nuts of water chestnut can remain viable in sediment for up to 12 years </a:t>
            </a:r>
          </a:p>
          <a:p>
            <a:r>
              <a:rPr lang="en-US" sz="2000" dirty="0">
                <a:latin typeface="Raleway" panose="020B0604020202020204" charset="0"/>
              </a:rPr>
              <a:t>Water chestnut can choke out waterbodies</a:t>
            </a:r>
          </a:p>
          <a:p>
            <a:r>
              <a:rPr lang="en-US" sz="2000" dirty="0">
                <a:latin typeface="Raleway" panose="020B0604020202020204" charset="0"/>
              </a:rPr>
              <a:t>Fast growing, floating aquatic plant</a:t>
            </a:r>
          </a:p>
          <a:p>
            <a:r>
              <a:rPr lang="en-US" sz="2000" dirty="0">
                <a:latin typeface="Raleway" panose="020B0604020202020204" charset="0"/>
              </a:rPr>
              <a:t>Leaves have two distinct forms: floating and submersed</a:t>
            </a:r>
          </a:p>
          <a:p>
            <a:r>
              <a:rPr lang="en-US" sz="2000" dirty="0">
                <a:latin typeface="Raleway" panose="020B0604020202020204" charset="0"/>
              </a:rPr>
              <a:t>Floating leaves are triangular and arranged in large floating rosettes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239" y="115172"/>
            <a:ext cx="4966508" cy="3825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5239" y="55483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USGS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072" y="4156241"/>
            <a:ext cx="27336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0993" b="12057"/>
          <a:stretch/>
        </p:blipFill>
        <p:spPr>
          <a:xfrm>
            <a:off x="5435060" y="2891307"/>
            <a:ext cx="3280357" cy="3786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47051" y="6377631"/>
            <a:ext cx="157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USDA Plants</a:t>
            </a:r>
          </a:p>
        </p:txBody>
      </p:sp>
    </p:spTree>
    <p:extLst>
      <p:ext uri="{BB962C8B-B14F-4D97-AF65-F5344CB8AC3E}">
        <p14:creationId xmlns:p14="http://schemas.microsoft.com/office/powerpoint/2010/main" val="2614892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60" y="284756"/>
            <a:ext cx="10515600" cy="1325563"/>
          </a:xfrm>
        </p:spPr>
        <p:txBody>
          <a:bodyPr/>
          <a:lstStyle/>
          <a:p>
            <a:r>
              <a:rPr lang="en-US" dirty="0" err="1">
                <a:latin typeface="Tahoma" charset="0"/>
                <a:ea typeface="Tahoma" charset="0"/>
                <a:cs typeface="Tahoma" charset="0"/>
              </a:rPr>
              <a:t>Hydrilla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6" y="1825625"/>
            <a:ext cx="4982799" cy="4151842"/>
          </a:xfrm>
        </p:spPr>
        <p:txBody>
          <a:bodyPr>
            <a:normAutofit/>
          </a:bodyPr>
          <a:lstStyle/>
          <a:p>
            <a:r>
              <a:rPr lang="en-US" sz="2000" dirty="0"/>
              <a:t>Submerged aquatic perennial</a:t>
            </a:r>
          </a:p>
          <a:p>
            <a:r>
              <a:rPr lang="en-US" sz="2000" dirty="0"/>
              <a:t>Spreads very fast</a:t>
            </a:r>
          </a:p>
          <a:p>
            <a:r>
              <a:rPr lang="en-US" sz="2000" dirty="0"/>
              <a:t>Leaves are typically strap-like and pointed, with small sharp teeth on the edges</a:t>
            </a:r>
          </a:p>
          <a:p>
            <a:r>
              <a:rPr lang="en-US" sz="2000" dirty="0"/>
              <a:t>Reproduces via fragmentation</a:t>
            </a:r>
          </a:p>
          <a:p>
            <a:r>
              <a:rPr lang="en-US" sz="2000" dirty="0"/>
              <a:t>Produces tubers during late growing season</a:t>
            </a:r>
          </a:p>
          <a:p>
            <a:r>
              <a:rPr lang="en-US" sz="2000" dirty="0"/>
              <a:t>Whorls of 3-8 leaves</a:t>
            </a:r>
          </a:p>
          <a:p>
            <a:r>
              <a:rPr lang="en-US" sz="2000" dirty="0"/>
              <a:t>Small sharp teeth on leaf edges</a:t>
            </a:r>
          </a:p>
          <a:p>
            <a:r>
              <a:rPr lang="en-US" sz="2000" dirty="0"/>
              <a:t>Grows in water up to 12 feet deep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44" y="-65830"/>
            <a:ext cx="4564856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r="11596" b="5136"/>
          <a:stretch/>
        </p:blipFill>
        <p:spPr>
          <a:xfrm>
            <a:off x="6187388" y="3339171"/>
            <a:ext cx="3928056" cy="3508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7388" y="3381271"/>
            <a:ext cx="163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PA Sea Grant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70686" y="6450133"/>
            <a:ext cx="16267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ea typeface="Calibri" panose="020F0502020204030204" pitchFamily="34" charset="0"/>
                <a:cs typeface="Times New Roman" panose="02020603050405020304" pitchFamily="18" charset="0"/>
              </a:rPr>
              <a:t>Stephen </a:t>
            </a:r>
            <a:r>
              <a:rPr lang="en-US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Ausmus</a:t>
            </a:r>
            <a:r>
              <a:rPr lang="en-US" sz="1000" dirty="0">
                <a:ea typeface="Calibri" panose="020F0502020204030204" pitchFamily="34" charset="0"/>
                <a:cs typeface="Times New Roman" panose="02020603050405020304" pitchFamily="18" charset="0"/>
              </a:rPr>
              <a:t>, USDA, Encyclopedia of Life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88317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Tahoma" charset="0"/>
                <a:cs typeface="Tahoma" charset="0"/>
              </a:rPr>
              <a:t>Curly-leaf pondweed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46" y="1871079"/>
            <a:ext cx="7999943" cy="4351338"/>
          </a:xfrm>
        </p:spPr>
        <p:txBody>
          <a:bodyPr>
            <a:normAutofit/>
          </a:bodyPr>
          <a:lstStyle/>
          <a:p>
            <a:r>
              <a:rPr lang="en-US" sz="2000"/>
              <a:t>Has only submerged leaves.</a:t>
            </a:r>
          </a:p>
          <a:p>
            <a:r>
              <a:rPr lang="en-US" sz="2000"/>
              <a:t>Other pondweeds also lack the tiny but visible serrations along the edges of the leaves. </a:t>
            </a:r>
          </a:p>
          <a:p>
            <a:r>
              <a:rPr lang="en-US" sz="2000"/>
              <a:t>Curly-leaf pondweed prefers soft substrates and shallow water depths in alkaline and high nutrient waters.</a:t>
            </a:r>
            <a:endParaRPr lang="en-US" sz="2000" dirty="0"/>
          </a:p>
        </p:txBody>
      </p:sp>
      <p:pic>
        <p:nvPicPr>
          <p:cNvPr id="2050" name="Picture 2" descr="Image result for curlyleaf pondw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989" y="214313"/>
            <a:ext cx="3315758" cy="36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urlyleaf pondwe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99" y="4307734"/>
            <a:ext cx="3088746" cy="23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720" y="3860806"/>
            <a:ext cx="5832739" cy="290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22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4037BF-C8E4-421B-B3FB-D9062C16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>
            <a:normAutofit/>
          </a:bodyPr>
          <a:lstStyle/>
          <a:p>
            <a:r>
              <a:rPr lang="en-US" sz="4400">
                <a:latin typeface="Tahoma" charset="0"/>
                <a:ea typeface="Tahoma" charset="0"/>
                <a:cs typeface="Tahoma" charset="0"/>
              </a:rPr>
              <a:t>Fanwort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7" y="1825625"/>
            <a:ext cx="4116665" cy="4351338"/>
          </a:xfrm>
        </p:spPr>
        <p:txBody>
          <a:bodyPr>
            <a:normAutofit/>
          </a:bodyPr>
          <a:lstStyle/>
          <a:p>
            <a:r>
              <a:rPr lang="en-US" sz="2000" dirty="0"/>
              <a:t>Two types of leaves include submersed and floating.</a:t>
            </a:r>
          </a:p>
          <a:p>
            <a:r>
              <a:rPr lang="en-US" sz="2000" dirty="0"/>
              <a:t>Submersed leaves are delicate, fan-shaped, and usually green in color.</a:t>
            </a:r>
          </a:p>
          <a:p>
            <a:r>
              <a:rPr lang="en-US" sz="2000" dirty="0"/>
              <a:t>Finely divided and arranged in opposite pairs along the stem.</a:t>
            </a:r>
          </a:p>
          <a:p>
            <a:r>
              <a:rPr lang="en-US" sz="2000" dirty="0"/>
              <a:t>Floating leaves, which are not always present, are narrow, small oval to diamond in shape, and arranged in an alternating pattern.</a:t>
            </a:r>
          </a:p>
          <a:p>
            <a:r>
              <a:rPr lang="en-US" sz="2000" dirty="0"/>
              <a:t>Small white, pink, or purple flowers.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AD3C78-C9E6-41C5-8D05-DADBB0439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8" r="6" b="6"/>
          <a:stretch/>
        </p:blipFill>
        <p:spPr>
          <a:xfrm>
            <a:off x="8831263" y="484632"/>
            <a:ext cx="2876095" cy="20224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365939-3C5F-4265-AA65-49722F47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" b="303"/>
          <a:stretch/>
        </p:blipFill>
        <p:spPr>
          <a:xfrm>
            <a:off x="8831272" y="2661434"/>
            <a:ext cx="2876096" cy="3711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9352" b="551"/>
          <a:stretch/>
        </p:blipFill>
        <p:spPr>
          <a:xfrm>
            <a:off x="5137601" y="493984"/>
            <a:ext cx="3546267" cy="358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41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377313" y="687388"/>
            <a:ext cx="6290687" cy="548322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7200" spc="-300" dirty="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Reporting</a:t>
            </a:r>
          </a:p>
          <a:p>
            <a:pPr algn="l">
              <a:spcAft>
                <a:spcPts val="600"/>
              </a:spcAft>
            </a:pPr>
            <a:endParaRPr lang="en-US" sz="7200" spc="-300" dirty="0">
              <a:solidFill>
                <a:schemeClr val="tx1">
                  <a:lumMod val="95000"/>
                </a:schemeClr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216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986" y="983311"/>
            <a:ext cx="6386848" cy="4348543"/>
          </a:xfrm>
        </p:spPr>
        <p:txBody>
          <a:bodyPr/>
          <a:lstStyle/>
          <a:p>
            <a:r>
              <a:rPr lang="en-US" dirty="0"/>
              <a:t>Citizen Science: Help us track aquatic plants and invasive species!</a:t>
            </a:r>
          </a:p>
        </p:txBody>
      </p:sp>
      <p:pic>
        <p:nvPicPr>
          <p:cNvPr id="9218" name="Picture 2" descr="Image result for aquatic plant surv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657" y="2258208"/>
            <a:ext cx="3665738" cy="27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465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325879-C4B2-475E-B853-DC8F21A63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C085F-3B19-420D-902A-B55695F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8105" cy="6858000"/>
          </a:xfrm>
          <a:prstGeom prst="rect">
            <a:avLst/>
          </a:prstGeom>
          <a:blipFill>
            <a:blip r:embed="rId2"/>
            <a:stretch>
              <a:fillRect r="-164004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35625" cy="1325563"/>
          </a:xfrm>
        </p:spPr>
        <p:txBody>
          <a:bodyPr>
            <a:normAutofit/>
          </a:bodyPr>
          <a:lstStyle/>
          <a:p>
            <a:r>
              <a:rPr lang="en-US" sz="400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Tahoma" charset="0"/>
                <a:ea typeface="Tahoma" charset="0"/>
                <a:cs typeface="Tahoma" charset="0"/>
              </a:rPr>
              <a:t>Lake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4" y="1825625"/>
            <a:ext cx="3606853" cy="4351338"/>
          </a:xfrm>
        </p:spPr>
        <p:txBody>
          <a:bodyPr>
            <a:normAutofit/>
          </a:bodyPr>
          <a:lstStyle/>
          <a:p>
            <a:r>
              <a:rPr lang="en-US" sz="200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Boat the perimeter of your lake (you may wish to split up the lake over several days or divide the shoreline among volunteers)</a:t>
            </a:r>
          </a:p>
          <a:p>
            <a:endParaRPr lang="en-US" sz="200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539" y="1331095"/>
            <a:ext cx="6314487" cy="41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92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275" r="2017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en-US" sz="4200">
                <a:latin typeface="Tahoma" charset="0"/>
                <a:ea typeface="Tahoma" charset="0"/>
                <a:cs typeface="Tahoma" charset="0"/>
              </a:rPr>
              <a:t>Aquatic plants or </a:t>
            </a:r>
            <a:r>
              <a:rPr lang="en-US" sz="4200" i="1">
                <a:latin typeface="Tahoma" charset="0"/>
                <a:ea typeface="Tahoma" charset="0"/>
                <a:cs typeface="Tahoma" charset="0"/>
              </a:rPr>
              <a:t>macrophytes</a:t>
            </a:r>
            <a:endParaRPr lang="en-US" sz="420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4572877" cy="4351338"/>
          </a:xfrm>
        </p:spPr>
        <p:txBody>
          <a:bodyPr>
            <a:normAutofit/>
          </a:bodyPr>
          <a:lstStyle/>
          <a:p>
            <a:r>
              <a:rPr lang="en-US">
                <a:latin typeface="Tahoma" charset="0"/>
                <a:ea typeface="Tahoma" charset="0"/>
                <a:cs typeface="Tahoma" charset="0"/>
              </a:rPr>
              <a:t>Plants that have adapted to live in aquatic environments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81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Lake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Select a day when the water is relatively calm and ripples are low – this will make it easier to spot submerged plants.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951" y="3042444"/>
            <a:ext cx="5272515" cy="31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96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Lake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Slowly go around the perimeter of the lake and record the location of any submerged and emergent aquatic vegetation on a map of your lake.</a:t>
            </a:r>
          </a:p>
          <a:p>
            <a:r>
              <a:rPr lang="en-US" dirty="0"/>
              <a:t>Datasheet in binder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 descr="Plant Patrollers, Joani Yankee and Liz Pimentel collect specimen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97" y="3237067"/>
            <a:ext cx="4099776" cy="307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2692" y="3378684"/>
            <a:ext cx="2038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Rangeley Lakes Heritage Trust</a:t>
            </a:r>
          </a:p>
        </p:txBody>
      </p:sp>
    </p:spTree>
    <p:extLst>
      <p:ext uri="{BB962C8B-B14F-4D97-AF65-F5344CB8AC3E}">
        <p14:creationId xmlns:p14="http://schemas.microsoft.com/office/powerpoint/2010/main" val="485632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574037BF-C8E4-421B-B3FB-D9062C168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563753-86B5-4DEE-B91D-8F67CA52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Optional tools: Rake toss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2AD3C78-C9E6-41C5-8D05-DADBB0439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1263" y="484632"/>
            <a:ext cx="2876095" cy="202247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B36364-266C-4C23-AEFA-2ACFEAAC6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237"/>
          <a:stretch/>
        </p:blipFill>
        <p:spPr bwMode="auto">
          <a:xfrm>
            <a:off x="9185463" y="3595694"/>
            <a:ext cx="2876095" cy="20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F365939-3C5F-4265-AA65-49722F47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602" y="4164379"/>
            <a:ext cx="3546267" cy="220898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 descr="Image result for aquatic plant survey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" r="-2" b="-2"/>
          <a:stretch/>
        </p:blipFill>
        <p:spPr bwMode="auto">
          <a:xfrm>
            <a:off x="838201" y="2661435"/>
            <a:ext cx="2876096" cy="37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85DC62C-CDDD-4C6C-950B-E1142B68D0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r="8500"/>
          <a:stretch/>
        </p:blipFill>
        <p:spPr bwMode="auto">
          <a:xfrm>
            <a:off x="4965349" y="1027906"/>
            <a:ext cx="3546267" cy="22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887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Optional tools: View bucket or view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commercially purchased</a:t>
            </a:r>
          </a:p>
          <a:p>
            <a:r>
              <a:rPr lang="en-US" dirty="0"/>
              <a:t>DIY version: Acrylic “wine bucket”</a:t>
            </a:r>
          </a:p>
          <a:p>
            <a:pPr lvl="1"/>
            <a:r>
              <a:rPr lang="en-US" dirty="0">
                <a:hlinkClick r:id="rId2"/>
              </a:rPr>
              <a:t>https://www.partycity.com/clear-plastic-oval-ice-bucket-512273.html?cgid=tableware-serving-trays-platters-bowls</a:t>
            </a:r>
            <a:endParaRPr lang="en-US" dirty="0"/>
          </a:p>
        </p:txBody>
      </p:sp>
      <p:pic>
        <p:nvPicPr>
          <p:cNvPr id="11266" name="Picture 2" descr="https://i0.wp.com/archipelagosail.com/wp-content/uploads/2018/01/DSCN8133.jpg?resize=486%2C365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30" y="3805059"/>
            <a:ext cx="3702900" cy="278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65961" y="5885645"/>
            <a:ext cx="191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Archipelago Sail</a:t>
            </a:r>
          </a:p>
        </p:txBody>
      </p:sp>
      <p:pic>
        <p:nvPicPr>
          <p:cNvPr id="11268" name="Picture 4" descr="CLEAR Plastic Oval Ice Bucket Image #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31" y="4039628"/>
            <a:ext cx="2407321" cy="24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999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9B3503-D505-49AA-97C1-B299D58DB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39A2319-946A-4C65-9B7C-1F86E9B1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47889" y="1349680"/>
            <a:ext cx="2931320" cy="4449541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Lake Surveys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03E281E-BD11-4B1B-9275-4635D38422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061935"/>
              </p:ext>
            </p:extLst>
          </p:nvPr>
        </p:nvGraphicFramePr>
        <p:xfrm>
          <a:off x="4662106" y="640075"/>
          <a:ext cx="6912245" cy="553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5074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Mail in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Wrap plant sample in a damp paper towel and place in a </a:t>
            </a:r>
            <a:r>
              <a:rPr lang="en-US" dirty="0" err="1"/>
              <a:t>ziplock</a:t>
            </a:r>
            <a:r>
              <a:rPr lang="en-US" dirty="0"/>
              <a:t> bag.</a:t>
            </a:r>
          </a:p>
          <a:p>
            <a:pPr marL="0" indent="0">
              <a:buNone/>
            </a:pPr>
            <a:r>
              <a:rPr lang="en-US" dirty="0"/>
              <a:t>Mail to: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Elizabeth Carroll</a:t>
            </a:r>
          </a:p>
          <a:p>
            <a:pPr marL="0" indent="0">
              <a:buNone/>
            </a:pPr>
            <a:r>
              <a:rPr lang="en-US" dirty="0"/>
              <a:t>Attn: Aquatic Plant Program</a:t>
            </a:r>
          </a:p>
          <a:p>
            <a:pPr marL="0" indent="0">
              <a:buNone/>
            </a:pPr>
            <a:r>
              <a:rPr lang="en-US" dirty="0"/>
              <a:t>40 Bryant Avenue</a:t>
            </a:r>
          </a:p>
          <a:p>
            <a:pPr marL="0" indent="0">
              <a:buNone/>
            </a:pPr>
            <a:r>
              <a:rPr lang="en-US" dirty="0"/>
              <a:t>Collingswood, NJ 08108</a:t>
            </a:r>
          </a:p>
        </p:txBody>
      </p:sp>
    </p:spTree>
    <p:extLst>
      <p:ext uri="{BB962C8B-B14F-4D97-AF65-F5344CB8AC3E}">
        <p14:creationId xmlns:p14="http://schemas.microsoft.com/office/powerpoint/2010/main" val="2539532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 AIS application icon ">
            <a:extLst>
              <a:ext uri="{FF2B5EF4-FFF2-40B4-BE49-F238E27FC236}">
                <a16:creationId xmlns:a16="http://schemas.microsoft.com/office/drawing/2014/main" id="{5D663110-758E-483A-AADE-88FD6F845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2766" b="-1"/>
          <a:stretch/>
        </p:blipFill>
        <p:spPr bwMode="auto">
          <a:xfrm>
            <a:off x="5244660" y="343064"/>
            <a:ext cx="5570483" cy="505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D77D416-66F5-413A-9B46-6289471B3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E1DD1-6BCC-46AE-9220-DE293717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660" y="5189373"/>
            <a:ext cx="347816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Reporting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9806B3FF-E6EB-4FAD-923A-290E3ADFC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660" y="6125013"/>
            <a:ext cx="6568967" cy="536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 </a:t>
            </a:r>
            <a:r>
              <a:rPr lang="en-US" dirty="0" err="1"/>
              <a:t>Seagrant</a:t>
            </a:r>
            <a:r>
              <a:rPr lang="en-US" dirty="0"/>
              <a:t> Aquatic Invasive Species App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BC5FCAA-C502-4A94-BBE3-BB435CC9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35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a dep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5" y="854499"/>
            <a:ext cx="3810000" cy="9048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2" descr="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09" y="2585917"/>
            <a:ext cx="3716721" cy="14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8989" y="680917"/>
            <a:ext cx="24765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14" y="3305609"/>
            <a:ext cx="2219614" cy="174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93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5161" y="412124"/>
            <a:ext cx="100762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Picture Links</a:t>
            </a:r>
          </a:p>
          <a:p>
            <a:r>
              <a:rPr lang="en-US" dirty="0">
                <a:hlinkClick r:id="rId2"/>
              </a:rPr>
              <a:t>https://fish.photoshelter.com/image/I0000Yi0pqab4hhk</a:t>
            </a:r>
            <a:endParaRPr lang="en-US" dirty="0"/>
          </a:p>
          <a:p>
            <a:r>
              <a:rPr lang="en-US" dirty="0">
                <a:hlinkClick r:id="rId3"/>
              </a:rPr>
              <a:t>https://www.rmbel.info/boats-impact-the-littoral-zone/</a:t>
            </a:r>
            <a:endParaRPr lang="en-US" dirty="0"/>
          </a:p>
          <a:p>
            <a:r>
              <a:rPr lang="en-US" dirty="0">
                <a:hlinkClick r:id="rId4"/>
              </a:rPr>
              <a:t>http://malleedesign.com.au/frogs-ponds-and-native-water-plants/</a:t>
            </a:r>
            <a:endParaRPr lang="en-US" dirty="0"/>
          </a:p>
          <a:p>
            <a:r>
              <a:rPr lang="en-US" dirty="0">
                <a:hlinkClick r:id="rId5"/>
              </a:rPr>
              <a:t>http://www.northquabbinphotography.com/northern-river-otters/m29dw675d5c37kaq660nm1nzdml5x1</a:t>
            </a:r>
            <a:endParaRPr lang="en-US" dirty="0"/>
          </a:p>
          <a:p>
            <a:r>
              <a:rPr lang="en-US" dirty="0">
                <a:hlinkClick r:id="rId6"/>
              </a:rPr>
              <a:t>https://www.princetonhydro.com/blog/tag/water-chestnut/</a:t>
            </a:r>
            <a:endParaRPr lang="en-US" dirty="0"/>
          </a:p>
          <a:p>
            <a:r>
              <a:rPr lang="en-US" dirty="0">
                <a:hlinkClick r:id="rId7"/>
              </a:rPr>
              <a:t>https://www.scottcountymn.gov/1473/Aquatic-Invasive-Plants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112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6130003-5222-4875-8738-1217755C7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Comparing Aquatic plants and terrestrial plants.</a:t>
            </a:r>
          </a:p>
        </p:txBody>
      </p:sp>
      <p:sp>
        <p:nvSpPr>
          <p:cNvPr id="73" name="Rounded Rectangle 17">
            <a:extLst>
              <a:ext uri="{FF2B5EF4-FFF2-40B4-BE49-F238E27FC236}">
                <a16:creationId xmlns:a16="http://schemas.microsoft.com/office/drawing/2014/main" id="{3E388DCC-9257-412E-811D-30F74D4C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bg1"/>
          </a:solidFill>
          <a:ln>
            <a:noFill/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igure 1. Different lake zones in reference to available sunligh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72" y="2325932"/>
            <a:ext cx="4187222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/>
          </a:bodyPr>
          <a:lstStyle/>
          <a:p>
            <a:r>
              <a:rPr lang="en-US" sz="2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Tahoma" charset="0"/>
                <a:ea typeface="Tahoma" charset="0"/>
                <a:cs typeface="Tahoma" charset="0"/>
              </a:rPr>
              <a:t>Sunlight – perform photosynthesis and produce oxygen</a:t>
            </a:r>
          </a:p>
          <a:p>
            <a:r>
              <a:rPr lang="en-US" sz="2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Nutrients</a:t>
            </a:r>
          </a:p>
          <a:p>
            <a:r>
              <a:rPr lang="en-US" sz="2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Tahoma" charset="0"/>
                <a:ea typeface="Tahoma" charset="0"/>
                <a:cs typeface="Tahoma" charset="0"/>
              </a:rPr>
              <a:t>Reproduction - Seeds/Flowers, fragmentation</a:t>
            </a:r>
          </a:p>
          <a:p>
            <a:r>
              <a:rPr lang="en-US" sz="2400" dirty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  <a:latin typeface="Tahoma" charset="0"/>
                <a:ea typeface="Tahoma" charset="0"/>
                <a:cs typeface="Tahoma" charset="0"/>
              </a:rPr>
              <a:t>No extensive roots</a:t>
            </a:r>
          </a:p>
        </p:txBody>
      </p:sp>
    </p:spTree>
    <p:extLst>
      <p:ext uri="{BB962C8B-B14F-4D97-AF65-F5344CB8AC3E}">
        <p14:creationId xmlns:p14="http://schemas.microsoft.com/office/powerpoint/2010/main" val="338030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630C-C590-408B-A694-7FDA3B2F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87356"/>
            <a:ext cx="9144000" cy="2486130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spc="-300" dirty="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Module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D18C5-9FD9-4F0B-BA4F-6B0CD33D1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28057"/>
            <a:ext cx="9144000" cy="15674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Benefits of Aquatic Plants</a:t>
            </a:r>
          </a:p>
        </p:txBody>
      </p:sp>
    </p:spTree>
    <p:extLst>
      <p:ext uri="{BB962C8B-B14F-4D97-AF65-F5344CB8AC3E}">
        <p14:creationId xmlns:p14="http://schemas.microsoft.com/office/powerpoint/2010/main" val="302759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19"/>
            <a:ext cx="10515600" cy="75098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Benefits of Aquatic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047" y="1183341"/>
            <a:ext cx="5107412" cy="543261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Provide habitat and protection for:</a:t>
            </a:r>
          </a:p>
          <a:p>
            <a:pPr lvl="1"/>
            <a:r>
              <a:rPr lang="en-US" sz="1800" dirty="0"/>
              <a:t>waterfowl</a:t>
            </a:r>
          </a:p>
          <a:p>
            <a:pPr lvl="1"/>
            <a:r>
              <a:rPr lang="en-US" sz="1800" dirty="0"/>
              <a:t>fish</a:t>
            </a:r>
          </a:p>
          <a:p>
            <a:pPr lvl="1"/>
            <a:r>
              <a:rPr lang="en-US" sz="1800" dirty="0"/>
              <a:t>frogs, salamanders and turtles</a:t>
            </a:r>
          </a:p>
          <a:p>
            <a:pPr lvl="1"/>
            <a:r>
              <a:rPr lang="en-US" sz="1800" dirty="0"/>
              <a:t>insects and other microscopic organisms</a:t>
            </a:r>
          </a:p>
          <a:p>
            <a:pPr marL="0" indent="0">
              <a:buNone/>
            </a:pPr>
            <a:r>
              <a:rPr lang="en-US" sz="2400" dirty="0"/>
              <a:t>2. Important Nursery area for young fish, frogs, and salamanders</a:t>
            </a:r>
          </a:p>
          <a:p>
            <a:pPr lvl="1"/>
            <a:r>
              <a:rPr lang="en-US" sz="1800" dirty="0"/>
              <a:t>Cover from predators</a:t>
            </a:r>
          </a:p>
          <a:p>
            <a:pPr lvl="1"/>
            <a:r>
              <a:rPr lang="en-US" sz="1800" dirty="0"/>
              <a:t>Food supply</a:t>
            </a:r>
          </a:p>
        </p:txBody>
      </p:sp>
      <p:sp>
        <p:nvSpPr>
          <p:cNvPr id="4" name="Rectangle 3"/>
          <p:cNvSpPr/>
          <p:nvPr/>
        </p:nvSpPr>
        <p:spPr>
          <a:xfrm>
            <a:off x="9345706" y="5715001"/>
            <a:ext cx="2577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(RI Department of Environmental Management 2014)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752" y="1644334"/>
            <a:ext cx="6470412" cy="2264644"/>
          </a:xfrm>
          <a:prstGeom prst="rect">
            <a:avLst/>
          </a:prstGeom>
        </p:spPr>
      </p:pic>
      <p:pic>
        <p:nvPicPr>
          <p:cNvPr id="5122" name="Picture 2" descr="Image result for juvenile fish refuge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04" y="4235701"/>
            <a:ext cx="2857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frogs aquatic pl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67" y="4611736"/>
            <a:ext cx="3111410" cy="208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0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otters aquatic plant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17858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1" y="365125"/>
            <a:ext cx="3478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1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rPr>
              <a:t>Benefits of Aquatic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0">
              <a:buNone/>
            </a:pPr>
            <a:r>
              <a:rPr lang="en-US" sz="2000" dirty="0"/>
              <a:t>3. Act as food sources for:</a:t>
            </a:r>
          </a:p>
          <a:p>
            <a:pPr lvl="1"/>
            <a:r>
              <a:rPr lang="en-US" sz="2000" dirty="0"/>
              <a:t>Mammals (otter, beaver, muskrat, moose)</a:t>
            </a:r>
          </a:p>
          <a:p>
            <a:pPr lvl="1"/>
            <a:r>
              <a:rPr lang="en-US" sz="2000" dirty="0"/>
              <a:t>Birds (geese, ducks, songbirds)</a:t>
            </a:r>
          </a:p>
          <a:p>
            <a:pPr lvl="1"/>
            <a:r>
              <a:rPr lang="en-US" sz="2000" b="1" dirty="0"/>
              <a:t>Fish</a:t>
            </a:r>
          </a:p>
          <a:p>
            <a:pPr lvl="1"/>
            <a:r>
              <a:rPr lang="en-US" sz="2000" dirty="0"/>
              <a:t>Turtles </a:t>
            </a:r>
          </a:p>
          <a:p>
            <a:pPr lvl="1"/>
            <a:r>
              <a:rPr lang="en-US" sz="2000" b="1" dirty="0"/>
              <a:t>Invertebrates (such as insects)</a:t>
            </a:r>
          </a:p>
          <a:p>
            <a:pPr marL="0"/>
            <a:r>
              <a:rPr lang="en-US" sz="2000" dirty="0"/>
              <a:t>4. Competes with algae</a:t>
            </a:r>
          </a:p>
          <a:p>
            <a:pPr lvl="1"/>
            <a:r>
              <a:rPr lang="en-US" sz="2000" dirty="0"/>
              <a:t>Compete for nutrients and sunlight</a:t>
            </a:r>
          </a:p>
          <a:p>
            <a:pPr lvl="1"/>
            <a:r>
              <a:rPr lang="en-US" sz="2000" dirty="0"/>
              <a:t>Limit algae growth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36008" y="6172201"/>
            <a:ext cx="755599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400">
                <a:solidFill>
                  <a:srgbClr val="FFFFFF"/>
                </a:solidFill>
              </a:rPr>
              <a:t>© Dale </a:t>
            </a:r>
            <a:r>
              <a:rPr lang="en-US" sz="1400" err="1">
                <a:solidFill>
                  <a:srgbClr val="FFFFFF"/>
                </a:solidFill>
              </a:rPr>
              <a:t>Monette</a:t>
            </a:r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1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</a:t>
            </a:r>
            <a:r>
              <a:rPr lang="en-US" dirty="0" err="1"/>
              <a:t>macrophytes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5086082" cy="4592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/>
              <a:t>Help recycle oxygen and carbon dioxide (CO2):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/>
              <a:t>Take up CO2 and releasing oxygen in the water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/>
              <a:t>Vital for fish survival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/>
              <a:t>Maintaining a healthy pH level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Prevent shoreline erosion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/>
              <a:t>Buffer destructive wave action that could lead to erosion.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Help improve water clarity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/>
              <a:t>Aquatic plants may act as filters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1800" dirty="0"/>
              <a:t>trap particles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07" y="1825625"/>
            <a:ext cx="4820455" cy="4828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8225" y="6176963"/>
            <a:ext cx="182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Tim Carruthers</a:t>
            </a:r>
          </a:p>
        </p:txBody>
      </p:sp>
    </p:spTree>
    <p:extLst>
      <p:ext uri="{BB962C8B-B14F-4D97-AF65-F5344CB8AC3E}">
        <p14:creationId xmlns:p14="http://schemas.microsoft.com/office/powerpoint/2010/main" val="155772781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1929</Words>
  <Application>Microsoft Office PowerPoint</Application>
  <PresentationFormat>Widescreen</PresentationFormat>
  <Paragraphs>246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Corbel</vt:lpstr>
      <vt:lpstr>Raleway</vt:lpstr>
      <vt:lpstr>Tahoma</vt:lpstr>
      <vt:lpstr>Times New Roman</vt:lpstr>
      <vt:lpstr>Depth</vt:lpstr>
      <vt:lpstr>The Ecology of Aquatic Plants Workshop</vt:lpstr>
      <vt:lpstr>A Virtual Workshop</vt:lpstr>
      <vt:lpstr>Module 1</vt:lpstr>
      <vt:lpstr>Aquatic plants or macrophytes</vt:lpstr>
      <vt:lpstr>Comparing Aquatic plants and terrestrial plants.</vt:lpstr>
      <vt:lpstr>Module 2</vt:lpstr>
      <vt:lpstr>Benefits of Aquatic Plants</vt:lpstr>
      <vt:lpstr>PowerPoint Presentation</vt:lpstr>
      <vt:lpstr>Benefits of macrophytes</vt:lpstr>
      <vt:lpstr>Module 3</vt:lpstr>
      <vt:lpstr>PowerPoint Presentation</vt:lpstr>
      <vt:lpstr>Emergent Aquatic Plants</vt:lpstr>
      <vt:lpstr>Rooted Floating-Leaf</vt:lpstr>
      <vt:lpstr>Free Floating</vt:lpstr>
      <vt:lpstr>Submerged</vt:lpstr>
      <vt:lpstr>Module 4</vt:lpstr>
      <vt:lpstr>Non-native/Invasive species in PA</vt:lpstr>
      <vt:lpstr>PowerPoint Presentation</vt:lpstr>
      <vt:lpstr>Non-native/Invasive species in PA</vt:lpstr>
      <vt:lpstr>How can we address Aquatic Invasives?</vt:lpstr>
      <vt:lpstr>PowerPoint Presentation</vt:lpstr>
      <vt:lpstr>PowerPoint Presentation</vt:lpstr>
      <vt:lpstr>Inspect and clean any visible aquatic plants, animals, mud, or debris from all equipment before leaving water access</vt:lpstr>
      <vt:lpstr>PowerPoint Presentation</vt:lpstr>
      <vt:lpstr>Drain water from bilge, livewell, motor and other water containing devices before leaving water access</vt:lpstr>
      <vt:lpstr>Dry for at least five days  OR  wipe with a towel before reuse</vt:lpstr>
      <vt:lpstr>PowerPoint Presentation</vt:lpstr>
      <vt:lpstr>Identifying aquatic plants</vt:lpstr>
      <vt:lpstr>PowerPoint Presentation</vt:lpstr>
      <vt:lpstr>Six Key invasive species to watch for in our region</vt:lpstr>
      <vt:lpstr>Eurasian watermilfoil</vt:lpstr>
      <vt:lpstr>Variable-leaf milfoil</vt:lpstr>
      <vt:lpstr>Water chestnut</vt:lpstr>
      <vt:lpstr>Hydrilla</vt:lpstr>
      <vt:lpstr>Curly-leaf pondweed</vt:lpstr>
      <vt:lpstr>Fanwort</vt:lpstr>
      <vt:lpstr>PowerPoint Presentation</vt:lpstr>
      <vt:lpstr>Citizen Science: Help us track aquatic plants and invasive species!</vt:lpstr>
      <vt:lpstr>Lake Surveys</vt:lpstr>
      <vt:lpstr>Lake Surveys</vt:lpstr>
      <vt:lpstr>Lake Surveys</vt:lpstr>
      <vt:lpstr>Optional tools: Rake toss</vt:lpstr>
      <vt:lpstr>Optional tools: View bucket or view scope</vt:lpstr>
      <vt:lpstr>Lake Surveys</vt:lpstr>
      <vt:lpstr>Mail in samples</vt:lpstr>
      <vt:lpstr>Reporting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Ecology of Aquatic Plants Workshop</dc:title>
  <dc:creator>Elizabeth Rielly</dc:creator>
  <cp:lastModifiedBy>bcnorman80@gmail.com</cp:lastModifiedBy>
  <cp:revision>2</cp:revision>
  <dcterms:created xsi:type="dcterms:W3CDTF">2020-06-17T14:55:14Z</dcterms:created>
  <dcterms:modified xsi:type="dcterms:W3CDTF">2020-06-26T14:51:18Z</dcterms:modified>
</cp:coreProperties>
</file>